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2" r:id="rId1"/>
  </p:sldMasterIdLst>
  <p:notesMasterIdLst>
    <p:notesMasterId r:id="rId8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2" r:id="rId11"/>
    <p:sldId id="283" r:id="rId12"/>
    <p:sldId id="284" r:id="rId13"/>
    <p:sldId id="265" r:id="rId14"/>
    <p:sldId id="266" r:id="rId15"/>
    <p:sldId id="267" r:id="rId16"/>
    <p:sldId id="268" r:id="rId17"/>
    <p:sldId id="269" r:id="rId18"/>
    <p:sldId id="271" r:id="rId19"/>
    <p:sldId id="272" r:id="rId20"/>
    <p:sldId id="270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302" r:id="rId31"/>
    <p:sldId id="285" r:id="rId32"/>
    <p:sldId id="304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45" r:id="rId41"/>
    <p:sldId id="303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3" r:id="rId57"/>
    <p:sldId id="321" r:id="rId58"/>
    <p:sldId id="322" r:id="rId59"/>
    <p:sldId id="324" r:id="rId60"/>
    <p:sldId id="327" r:id="rId61"/>
    <p:sldId id="325" r:id="rId62"/>
    <p:sldId id="328" r:id="rId63"/>
    <p:sldId id="329" r:id="rId64"/>
    <p:sldId id="331" r:id="rId65"/>
    <p:sldId id="332" r:id="rId66"/>
    <p:sldId id="326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90"/>
    <p:restoredTop sz="92535"/>
  </p:normalViewPr>
  <p:slideViewPr>
    <p:cSldViewPr snapToGrid="0" snapToObjects="1">
      <p:cViewPr varScale="1">
        <p:scale>
          <a:sx n="111" d="100"/>
          <a:sy n="111" d="100"/>
        </p:scale>
        <p:origin x="232" y="256"/>
      </p:cViewPr>
      <p:guideLst/>
    </p:cSldViewPr>
  </p:slideViewPr>
  <p:outlineViewPr>
    <p:cViewPr>
      <p:scale>
        <a:sx n="33" d="100"/>
        <a:sy n="33" d="100"/>
      </p:scale>
      <p:origin x="0" y="-209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2FCEB6-83FF-214F-928E-07C822290428}" type="datetimeFigureOut">
              <a:rPr lang="en-US" smtClean="0"/>
              <a:t>8/9/22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CB716-7063-1746-A605-32018C0DF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393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60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71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22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13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19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77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74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52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412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92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76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38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83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76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81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3449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72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87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621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501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516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04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273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263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361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685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475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42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023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014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892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418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84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445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086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769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455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171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709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40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293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275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197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7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649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653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078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663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225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476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575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389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044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69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28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972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26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106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263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629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473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367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662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091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9944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7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675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020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8040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512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758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596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471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8835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6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12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CB716-7063-1746-A605-32018C0DFC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58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08/08/2022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62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61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6458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54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23549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57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630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38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1769" y="306333"/>
            <a:ext cx="9652844" cy="7418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1768" y="1326995"/>
            <a:ext cx="9652844" cy="458422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0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1768" y="6135808"/>
            <a:ext cx="8357443" cy="365125"/>
          </a:xfrm>
        </p:spPr>
        <p:txBody>
          <a:bodyPr/>
          <a:lstStyle/>
          <a:p>
            <a:r>
              <a:rPr lang="en-US"/>
              <a:t>503111 - Chapter 3 - Hibernate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0" y="306333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6001" y="379740"/>
            <a:ext cx="779767" cy="365125"/>
          </a:xfrm>
        </p:spPr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20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80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35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6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90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0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18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8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0611" y="6370785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08/08/2022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7395" y="6398689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503111 - Chapter 3 - 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F91D734-B9F9-DC49-8E16-D44559527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82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ibernate.org/orm/releases/5.4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13" Type="http://schemas.openxmlformats.org/officeDocument/2006/relationships/image" Target="../media/image34.tiff"/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12" Type="http://schemas.openxmlformats.org/officeDocument/2006/relationships/image" Target="../media/image33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11" Type="http://schemas.openxmlformats.org/officeDocument/2006/relationships/image" Target="../media/image32.tiff"/><Relationship Id="rId5" Type="http://schemas.openxmlformats.org/officeDocument/2006/relationships/image" Target="../media/image26.tiff"/><Relationship Id="rId10" Type="http://schemas.openxmlformats.org/officeDocument/2006/relationships/image" Target="../media/image31.tiff"/><Relationship Id="rId4" Type="http://schemas.openxmlformats.org/officeDocument/2006/relationships/image" Target="../media/image25.tiff"/><Relationship Id="rId9" Type="http://schemas.openxmlformats.org/officeDocument/2006/relationships/image" Target="../media/image30.tiff"/><Relationship Id="rId14" Type="http://schemas.openxmlformats.org/officeDocument/2006/relationships/image" Target="../media/image35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13" Type="http://schemas.openxmlformats.org/officeDocument/2006/relationships/image" Target="../media/image34.tiff"/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12" Type="http://schemas.openxmlformats.org/officeDocument/2006/relationships/image" Target="../media/image33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11" Type="http://schemas.openxmlformats.org/officeDocument/2006/relationships/image" Target="../media/image32.tiff"/><Relationship Id="rId5" Type="http://schemas.openxmlformats.org/officeDocument/2006/relationships/image" Target="../media/image26.tiff"/><Relationship Id="rId10" Type="http://schemas.openxmlformats.org/officeDocument/2006/relationships/image" Target="../media/image31.tiff"/><Relationship Id="rId4" Type="http://schemas.openxmlformats.org/officeDocument/2006/relationships/image" Target="../media/image25.tiff"/><Relationship Id="rId9" Type="http://schemas.openxmlformats.org/officeDocument/2006/relationships/image" Target="../media/image30.tiff"/><Relationship Id="rId14" Type="http://schemas.openxmlformats.org/officeDocument/2006/relationships/image" Target="../media/image35.tif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13" Type="http://schemas.openxmlformats.org/officeDocument/2006/relationships/image" Target="../media/image46.png"/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11" Type="http://schemas.openxmlformats.org/officeDocument/2006/relationships/image" Target="../media/image35.tiff"/><Relationship Id="rId5" Type="http://schemas.openxmlformats.org/officeDocument/2006/relationships/image" Target="../media/image26.tiff"/><Relationship Id="rId10" Type="http://schemas.openxmlformats.org/officeDocument/2006/relationships/image" Target="../media/image31.tiff"/><Relationship Id="rId4" Type="http://schemas.openxmlformats.org/officeDocument/2006/relationships/image" Target="../media/image25.tiff"/><Relationship Id="rId9" Type="http://schemas.openxmlformats.org/officeDocument/2006/relationships/image" Target="../media/image30.tif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13" Type="http://schemas.openxmlformats.org/officeDocument/2006/relationships/image" Target="../media/image49.png"/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11" Type="http://schemas.openxmlformats.org/officeDocument/2006/relationships/image" Target="../media/image47.png"/><Relationship Id="rId5" Type="http://schemas.openxmlformats.org/officeDocument/2006/relationships/image" Target="../media/image26.tiff"/><Relationship Id="rId10" Type="http://schemas.openxmlformats.org/officeDocument/2006/relationships/image" Target="../media/image31.tiff"/><Relationship Id="rId4" Type="http://schemas.openxmlformats.org/officeDocument/2006/relationships/image" Target="../media/image25.tiff"/><Relationship Id="rId9" Type="http://schemas.openxmlformats.org/officeDocument/2006/relationships/image" Target="../media/image30.tiff"/><Relationship Id="rId1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4.tiff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25.tiff"/><Relationship Id="rId9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4.tiff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8.png"/><Relationship Id="rId5" Type="http://schemas.openxmlformats.org/officeDocument/2006/relationships/image" Target="../media/image51.png"/><Relationship Id="rId10" Type="http://schemas.openxmlformats.org/officeDocument/2006/relationships/image" Target="../media/image57.png"/><Relationship Id="rId4" Type="http://schemas.openxmlformats.org/officeDocument/2006/relationships/image" Target="../media/image25.tiff"/><Relationship Id="rId9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tiff"/><Relationship Id="rId5" Type="http://schemas.openxmlformats.org/officeDocument/2006/relationships/image" Target="../media/image63.tiff"/><Relationship Id="rId4" Type="http://schemas.openxmlformats.org/officeDocument/2006/relationships/image" Target="../media/image62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tiff"/><Relationship Id="rId4" Type="http://schemas.openxmlformats.org/officeDocument/2006/relationships/image" Target="../media/image66.tif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tiff"/><Relationship Id="rId4" Type="http://schemas.openxmlformats.org/officeDocument/2006/relationships/image" Target="../media/image70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tiff"/><Relationship Id="rId5" Type="http://schemas.openxmlformats.org/officeDocument/2006/relationships/image" Target="../media/image74.tiff"/><Relationship Id="rId4" Type="http://schemas.openxmlformats.org/officeDocument/2006/relationships/image" Target="../media/image7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tiff"/><Relationship Id="rId13" Type="http://schemas.openxmlformats.org/officeDocument/2006/relationships/image" Target="../media/image90.tiff"/><Relationship Id="rId18" Type="http://schemas.openxmlformats.org/officeDocument/2006/relationships/image" Target="../media/image95.tiff"/><Relationship Id="rId3" Type="http://schemas.openxmlformats.org/officeDocument/2006/relationships/image" Target="../media/image80.tiff"/><Relationship Id="rId7" Type="http://schemas.openxmlformats.org/officeDocument/2006/relationships/image" Target="../media/image84.tiff"/><Relationship Id="rId12" Type="http://schemas.openxmlformats.org/officeDocument/2006/relationships/image" Target="../media/image89.tiff"/><Relationship Id="rId17" Type="http://schemas.openxmlformats.org/officeDocument/2006/relationships/image" Target="../media/image94.tiff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9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tiff"/><Relationship Id="rId11" Type="http://schemas.openxmlformats.org/officeDocument/2006/relationships/image" Target="../media/image88.tiff"/><Relationship Id="rId5" Type="http://schemas.openxmlformats.org/officeDocument/2006/relationships/image" Target="../media/image82.tiff"/><Relationship Id="rId15" Type="http://schemas.openxmlformats.org/officeDocument/2006/relationships/image" Target="../media/image92.tiff"/><Relationship Id="rId10" Type="http://schemas.openxmlformats.org/officeDocument/2006/relationships/image" Target="../media/image87.tiff"/><Relationship Id="rId4" Type="http://schemas.openxmlformats.org/officeDocument/2006/relationships/image" Target="../media/image81.tiff"/><Relationship Id="rId9" Type="http://schemas.openxmlformats.org/officeDocument/2006/relationships/image" Target="../media/image86.tiff"/><Relationship Id="rId14" Type="http://schemas.openxmlformats.org/officeDocument/2006/relationships/image" Target="../media/image91.tif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tiff"/><Relationship Id="rId4" Type="http://schemas.openxmlformats.org/officeDocument/2006/relationships/image" Target="../media/image97.tif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if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tiff"/><Relationship Id="rId4" Type="http://schemas.openxmlformats.org/officeDocument/2006/relationships/image" Target="../media/image100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if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tiff"/><Relationship Id="rId5" Type="http://schemas.openxmlformats.org/officeDocument/2006/relationships/image" Target="../media/image104.tiff"/><Relationship Id="rId4" Type="http://schemas.openxmlformats.org/officeDocument/2006/relationships/image" Target="../media/image103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07C9-955A-0349-BF6E-C0676F027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8399"/>
            <a:ext cx="9144000" cy="761947"/>
          </a:xfrm>
        </p:spPr>
        <p:txBody>
          <a:bodyPr>
            <a:normAutofit/>
          </a:bodyPr>
          <a:lstStyle/>
          <a:p>
            <a:pPr algn="ctr"/>
            <a:r>
              <a:rPr lang="en-US" sz="3500">
                <a:solidFill>
                  <a:schemeClr val="accent1"/>
                </a:solidFill>
              </a:rPr>
              <a:t>503111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3B8396-4B5C-9848-BCC6-2EFB7B6EA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890" y="3002885"/>
            <a:ext cx="12004110" cy="69072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4000" b="1">
                <a:solidFill>
                  <a:srgbClr val="C00000"/>
                </a:solidFill>
              </a:rPr>
              <a:t>Java Technology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75702C-EAA9-2544-AA1F-17CDB13AC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D734-B9F9-DC49-8E16-D4455952758E}" type="slidenum">
              <a:rPr lang="en-US" smtClean="0"/>
              <a:t>1</a:t>
            </a:fld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B583221-5B0A-D04F-819C-7CF3FB18A03E}"/>
              </a:ext>
            </a:extLst>
          </p:cNvPr>
          <p:cNvSpPr txBox="1">
            <a:spLocks/>
          </p:cNvSpPr>
          <p:nvPr/>
        </p:nvSpPr>
        <p:spPr>
          <a:xfrm>
            <a:off x="1524000" y="4301153"/>
            <a:ext cx="9144000" cy="690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b="1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DCAD127-A742-5742-B4A7-00B02E265541}"/>
              </a:ext>
            </a:extLst>
          </p:cNvPr>
          <p:cNvSpPr txBox="1">
            <a:spLocks/>
          </p:cNvSpPr>
          <p:nvPr/>
        </p:nvSpPr>
        <p:spPr>
          <a:xfrm>
            <a:off x="187890" y="3824700"/>
            <a:ext cx="12004110" cy="690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HIBERNATE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7CE88E-8564-044C-8701-BB43B5977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087" y="933733"/>
            <a:ext cx="1987826" cy="1097704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0ABBE-7E11-1047-B3B3-9E6D065DC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08/08/2022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F6B75-9A5A-E643-A3CC-7008D50AC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387341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Environment Setup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Traditional approach: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Download Hibernate at </a:t>
            </a:r>
            <a:r>
              <a:rPr lang="en-US">
                <a:hlinkClick r:id="rId3"/>
              </a:rPr>
              <a:t>https://hibernate.org/orm/releases/5.4/</a:t>
            </a:r>
            <a:endParaRPr lang="en-US"/>
          </a:p>
          <a:p>
            <a:pPr marL="914400" lvl="1" indent="-457200">
              <a:buFont typeface="+mj-lt"/>
              <a:buAutoNum type="arabicPeriod"/>
            </a:pPr>
            <a:endParaRPr lang="en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ABE5B5-5FAE-6E4F-B619-2A116AA50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259" y="3108112"/>
            <a:ext cx="3587481" cy="217508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48E901-52C4-A747-9842-6390CD134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154C8E-A7D7-0446-9753-6DEFCC74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429146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Environment Setup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Traditional approach:</a:t>
            </a:r>
          </a:p>
          <a:p>
            <a:pPr marL="457200" lvl="1" indent="0">
              <a:buNone/>
            </a:pPr>
            <a:r>
              <a:rPr lang="en-US">
                <a:solidFill>
                  <a:srgbClr val="C00000"/>
                </a:solidFill>
              </a:rPr>
              <a:t>2.</a:t>
            </a:r>
            <a:r>
              <a:rPr lang="en-US"/>
              <a:t> Extract the hibernate-release-5.4.32.Final.zip file to a specific location</a:t>
            </a:r>
          </a:p>
          <a:p>
            <a:pPr marL="914400" lvl="1" indent="-457200">
              <a:buFont typeface="+mj-lt"/>
              <a:buAutoNum type="arabicPeriod"/>
            </a:pPr>
            <a:endParaRPr lang="en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A8F3C-B441-004E-B176-A9ED51C49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340" y="2722902"/>
            <a:ext cx="4711700" cy="34671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93461-541C-F14F-AF6F-6EF31BB83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BC4E8-9F48-9D4D-BE60-67EA298C7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283495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Environment Setup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Traditional approach:</a:t>
            </a:r>
          </a:p>
          <a:p>
            <a:pPr marL="457200" lvl="1" indent="0">
              <a:buNone/>
            </a:pPr>
            <a:r>
              <a:rPr lang="en-US">
                <a:solidFill>
                  <a:srgbClr val="C00000"/>
                </a:solidFill>
              </a:rPr>
              <a:t>3.</a:t>
            </a:r>
            <a:r>
              <a:rPr lang="en-US"/>
              <a:t> Copy all the *.jar file from the required folder to the class path of java project</a:t>
            </a:r>
          </a:p>
          <a:p>
            <a:pPr marL="914400" lvl="1" indent="-457200">
              <a:buFont typeface="+mj-lt"/>
              <a:buAutoNum type="arabicPeriod"/>
            </a:pPr>
            <a:endParaRPr lang="en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A8F3C-B441-004E-B176-A9ED51C49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2954550"/>
            <a:ext cx="4711700" cy="3467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1C42AB-A4D3-0D4C-B08B-BC8295A08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322" y="2534180"/>
            <a:ext cx="4279900" cy="40640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A552426-A02A-FE46-812A-9FA483AE3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522779-496E-BD4B-AB1B-679A93FBD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63258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Configurations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Hibernate requires to know in advance: where to find the mapping information that defines how your Java classes relate to the database tables.</a:t>
            </a:r>
          </a:p>
          <a:p>
            <a:pPr>
              <a:lnSpc>
                <a:spcPct val="150000"/>
              </a:lnSpc>
            </a:pPr>
            <a:r>
              <a:rPr lang="en-US"/>
              <a:t>All such information is usually supplied as an XML file named </a:t>
            </a:r>
            <a:r>
              <a:rPr lang="en-US">
                <a:solidFill>
                  <a:srgbClr val="0070C0"/>
                </a:solidFill>
              </a:rPr>
              <a:t>hibernate.cfg.xml</a:t>
            </a:r>
            <a:r>
              <a:rPr lang="en-US"/>
              <a:t>.</a:t>
            </a:r>
          </a:p>
          <a:p>
            <a:pPr>
              <a:lnSpc>
                <a:spcPct val="150000"/>
              </a:lnSpc>
            </a:pPr>
            <a:r>
              <a:rPr lang="en-US"/>
              <a:t>This configuration file is placed at the </a:t>
            </a:r>
            <a:r>
              <a:rPr lang="en-US" b="1">
                <a:solidFill>
                  <a:srgbClr val="C00000"/>
                </a:solidFill>
              </a:rPr>
              <a:t>src</a:t>
            </a:r>
            <a:r>
              <a:rPr lang="en-US"/>
              <a:t> folder in the project.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8C823A-1BFD-3A4A-A314-39F921EE5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9BFD24-C2D6-FF47-9995-1BDF518B0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46833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Configurations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CE7AC-E98F-F54C-8630-A6AC8E4CE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70" y="1539601"/>
            <a:ext cx="11229660" cy="484717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31612-45BA-4B4E-8F27-982E179EE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AF9F74-DD53-E44E-988C-B9A252BD2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369548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Hibernate Properties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1768" y="1326995"/>
            <a:ext cx="9652844" cy="5049421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Following is the list of important properties, you will be required to configure for a databases:</a:t>
            </a:r>
          </a:p>
          <a:p>
            <a:pPr lvl="1"/>
            <a:r>
              <a:rPr lang="en-US" b="1"/>
              <a:t>hibernate.dialect</a:t>
            </a:r>
            <a:endParaRPr lang="en-US"/>
          </a:p>
          <a:p>
            <a:pPr lvl="2"/>
            <a:r>
              <a:rPr lang="en-US"/>
              <a:t>This property makes Hibernate generate the appropriate SQL for the chosen database.</a:t>
            </a:r>
          </a:p>
          <a:p>
            <a:pPr lvl="2"/>
            <a:r>
              <a:rPr lang="en-US"/>
              <a:t>Ex: </a:t>
            </a:r>
            <a:r>
              <a:rPr lang="en-US">
                <a:solidFill>
                  <a:srgbClr val="C00000"/>
                </a:solidFill>
              </a:rPr>
              <a:t>org.hibernate.dialect.MySQL8Dialect</a:t>
            </a:r>
          </a:p>
          <a:p>
            <a:pPr lvl="1"/>
            <a:r>
              <a:rPr lang="en-US" b="1"/>
              <a:t>hibernate.connection.driver_class</a:t>
            </a:r>
          </a:p>
          <a:p>
            <a:pPr lvl="2"/>
            <a:r>
              <a:rPr lang="en-US"/>
              <a:t>The JDBC driver class.</a:t>
            </a:r>
          </a:p>
          <a:p>
            <a:pPr lvl="2"/>
            <a:r>
              <a:rPr lang="en-US"/>
              <a:t>Ex: </a:t>
            </a:r>
            <a:r>
              <a:rPr lang="en-US">
                <a:solidFill>
                  <a:srgbClr val="C00000"/>
                </a:solidFill>
              </a:rPr>
              <a:t>com.mysql.cj.jdbc.Driver</a:t>
            </a:r>
          </a:p>
          <a:p>
            <a:pPr lvl="1"/>
            <a:r>
              <a:rPr lang="en-US" b="1"/>
              <a:t>hibernate.connection.url</a:t>
            </a:r>
          </a:p>
          <a:p>
            <a:pPr lvl="2"/>
            <a:r>
              <a:rPr lang="en-US"/>
              <a:t>The JDBC URL to the database instance.</a:t>
            </a:r>
          </a:p>
          <a:p>
            <a:pPr lvl="2"/>
            <a:r>
              <a:rPr lang="en-US"/>
              <a:t>Ex: </a:t>
            </a:r>
            <a:r>
              <a:rPr lang="en-US">
                <a:solidFill>
                  <a:srgbClr val="C00000"/>
                </a:solidFill>
              </a:rPr>
              <a:t>jdbc:mysql://127.0.0.1/Lab06</a:t>
            </a:r>
          </a:p>
          <a:p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DC754-D589-9B4D-934D-48A2DD32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FE0D6-387A-5A46-B1F6-D6D6F6B4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374935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Hibernate Properties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1768" y="1326995"/>
            <a:ext cx="9652844" cy="5049421"/>
          </a:xfrm>
        </p:spPr>
        <p:txBody>
          <a:bodyPr>
            <a:normAutofit/>
          </a:bodyPr>
          <a:lstStyle/>
          <a:p>
            <a:pPr lvl="1"/>
            <a:r>
              <a:rPr lang="en-US" b="1"/>
              <a:t>hibernate.connection.username</a:t>
            </a:r>
            <a:endParaRPr lang="en-US"/>
          </a:p>
          <a:p>
            <a:pPr lvl="2"/>
            <a:r>
              <a:rPr lang="en-US"/>
              <a:t>The database username. </a:t>
            </a:r>
          </a:p>
          <a:p>
            <a:pPr lvl="1"/>
            <a:r>
              <a:rPr lang="en-US" b="1"/>
              <a:t>hibernate.connection.password</a:t>
            </a:r>
          </a:p>
          <a:p>
            <a:pPr lvl="2"/>
            <a:r>
              <a:rPr lang="en-US"/>
              <a:t>The database password. </a:t>
            </a:r>
          </a:p>
          <a:p>
            <a:pPr lvl="1"/>
            <a:r>
              <a:rPr lang="en-US" b="1"/>
              <a:t>hibernate.connection.pool_size</a:t>
            </a:r>
          </a:p>
          <a:p>
            <a:pPr lvl="2"/>
            <a:r>
              <a:rPr lang="en-US"/>
              <a:t>Limits the number of connections waiting in the Hibernate database connection pool.</a:t>
            </a:r>
          </a:p>
          <a:p>
            <a:pPr lvl="1"/>
            <a:r>
              <a:rPr lang="en-US" b="1"/>
              <a:t>hibernate.connection.autocommit</a:t>
            </a:r>
          </a:p>
          <a:p>
            <a:pPr lvl="2"/>
            <a:r>
              <a:rPr lang="en-US"/>
              <a:t>Allows autocommit mode to be used for the JDBC connection.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76A80-BBDA-FA4B-A4AC-F94CEA7BA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1228E-4257-F54C-9D75-A01BC1962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412270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Database &amp; Dialect Property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1768" y="1326995"/>
            <a:ext cx="9652844" cy="5049421"/>
          </a:xfrm>
        </p:spPr>
        <p:txBody>
          <a:bodyPr>
            <a:normAutofit/>
          </a:bodyPr>
          <a:lstStyle/>
          <a:p>
            <a:pPr lvl="1"/>
            <a:r>
              <a:rPr lang="en-US" b="1"/>
              <a:t>DB2</a:t>
            </a:r>
          </a:p>
          <a:p>
            <a:pPr lvl="2"/>
            <a:r>
              <a:rPr lang="en-US"/>
              <a:t>org.hibernate.dialect.DB2Dialect</a:t>
            </a:r>
          </a:p>
          <a:p>
            <a:pPr lvl="1"/>
            <a:r>
              <a:rPr lang="en-US" b="1"/>
              <a:t>HSQLDB</a:t>
            </a:r>
          </a:p>
          <a:p>
            <a:pPr lvl="2"/>
            <a:r>
              <a:rPr lang="en-US"/>
              <a:t>org.hibernate.dialect.HSQLDialect</a:t>
            </a:r>
          </a:p>
          <a:p>
            <a:pPr lvl="1"/>
            <a:r>
              <a:rPr lang="en-US" b="1"/>
              <a:t>MySQL</a:t>
            </a:r>
          </a:p>
          <a:p>
            <a:pPr lvl="2"/>
            <a:r>
              <a:rPr lang="en-US"/>
              <a:t>org.hibernate.dialect.MySQLDialect</a:t>
            </a:r>
          </a:p>
          <a:p>
            <a:pPr lvl="1"/>
            <a:r>
              <a:rPr lang="en-US" b="1"/>
              <a:t>Progress</a:t>
            </a:r>
          </a:p>
          <a:p>
            <a:pPr lvl="2"/>
            <a:r>
              <a:rPr lang="en-US"/>
              <a:t>org.hibernate.dialect.ProgressDialect</a:t>
            </a:r>
          </a:p>
          <a:p>
            <a:pPr lvl="1"/>
            <a:r>
              <a:rPr lang="en-US" b="1"/>
              <a:t>Microsoft SQL Server 2008</a:t>
            </a:r>
          </a:p>
          <a:p>
            <a:pPr lvl="2"/>
            <a:r>
              <a:rPr lang="en-US"/>
              <a:t>org.hibernate.dialect.SQLServer2008Dialect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E7474-979B-D443-BA69-D41D447D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C1A95E-196B-8E41-87B5-9E85F7074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1458718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EE12B75-62F1-9942-BF3A-4F5C7305F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01569" y="232301"/>
            <a:ext cx="7454430" cy="639339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846804-649A-554C-AAD1-4D16B71D5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D46C6-FE96-D340-BDDC-047B1E740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383967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E499A4-E9B1-F34D-B039-99656341B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03" y="229691"/>
            <a:ext cx="7454430" cy="639339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79913-4E06-0C4A-92B0-4DFF2BE3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E4308-3E31-104C-A718-BF7350C2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2035366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5919-7457-4C4B-936F-A855E69C7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eza Pro" panose="02000400000000000000" pitchFamily="2" charset="-78"/>
                <a:cs typeface="Geeza Pro" panose="02000400000000000000" pitchFamily="2" charset="-78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80777-13BF-F04D-99A3-20479DFD9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1768" y="1164921"/>
            <a:ext cx="9652844" cy="497088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Hibernate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Environment Setup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Configurations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Entity &amp; Mapping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Hibernate Query Language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Relationships</a:t>
            </a: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97D42A-6D43-A841-B318-F029F7AEB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BFEA7-787C-F446-8161-1E550CC8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F714E4-49D5-6547-BE84-37808BFC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42085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lvl="1"/>
            <a:r>
              <a:rPr lang="en-US"/>
              <a:t>A Session is used to get a physical connection with a database.</a:t>
            </a:r>
          </a:p>
          <a:p>
            <a:pPr lvl="1"/>
            <a:r>
              <a:rPr lang="en-US">
                <a:solidFill>
                  <a:srgbClr val="C00000"/>
                </a:solidFill>
              </a:rPr>
              <a:t>Persistent objects </a:t>
            </a:r>
            <a:r>
              <a:rPr lang="en-US"/>
              <a:t>are saved and retrieved through a Session object.</a:t>
            </a:r>
          </a:p>
          <a:p>
            <a:pPr lvl="1"/>
            <a:r>
              <a:rPr lang="en-US"/>
              <a:t>The session objects should not be kept open for a long time.</a:t>
            </a:r>
          </a:p>
          <a:p>
            <a:pPr lvl="1"/>
            <a:r>
              <a:rPr lang="en-US"/>
              <a:t>Instances may exist in one of the following three states: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b="1">
                <a:solidFill>
                  <a:srgbClr val="C00000"/>
                </a:solidFill>
              </a:rPr>
              <a:t>transient</a:t>
            </a:r>
            <a:r>
              <a:rPr lang="en-US"/>
              <a:t> − A new instance of a persistent class, which is not associated with a Session and has no representation in the database.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b="1">
                <a:solidFill>
                  <a:srgbClr val="C00000"/>
                </a:solidFill>
              </a:rPr>
              <a:t>persistent</a:t>
            </a:r>
            <a:r>
              <a:rPr lang="en-US"/>
              <a:t> − A persistent instance has a representation in the database, an identifier value and is associated with a Session.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b="1">
                <a:solidFill>
                  <a:srgbClr val="C00000"/>
                </a:solidFill>
              </a:rPr>
              <a:t>detached</a:t>
            </a:r>
            <a:r>
              <a:rPr lang="en-US"/>
              <a:t> − the persistent instance will become a detached instance when Once we close the Hibernate Session.</a:t>
            </a:r>
          </a:p>
          <a:p>
            <a:pPr lvl="1"/>
            <a:endParaRPr lang="en-US"/>
          </a:p>
          <a:p>
            <a:pPr lvl="1"/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666BB8-7239-AB49-AF0F-A993A1849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C10FA-9509-194B-997B-FE7B48F12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288339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Persistent Classes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lvl="1"/>
            <a:r>
              <a:rPr lang="en-US">
                <a:solidFill>
                  <a:srgbClr val="C00000"/>
                </a:solidFill>
              </a:rPr>
              <a:t>Java classes </a:t>
            </a:r>
            <a:r>
              <a:rPr lang="en-US"/>
              <a:t>whose objects will be stored in database tables are called persistent classes in Hibernate.</a:t>
            </a:r>
          </a:p>
          <a:p>
            <a:pPr lvl="1"/>
            <a:r>
              <a:rPr lang="en-US"/>
              <a:t>Hibernate works best if these classes follow some simple rules, also known as the </a:t>
            </a:r>
            <a:r>
              <a:rPr lang="en-US">
                <a:solidFill>
                  <a:srgbClr val="C00000"/>
                </a:solidFill>
              </a:rPr>
              <a:t>Plain Old Java Object </a:t>
            </a:r>
            <a:r>
              <a:rPr lang="en-US"/>
              <a:t>(POJO) programming model.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448F99-B6B8-044B-B2E0-676D2576A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0DDFE-389A-1B4D-8ABF-10D963A6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396500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Persistent Classes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9D6C53-7E49-ED48-940A-105535AC2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8BAEE5-4D89-974C-94B4-84BA95498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40" y="1567202"/>
            <a:ext cx="7251700" cy="46228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9A4E1-1C6E-F447-B3C6-FFAF262BD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010E42-A1A5-7148-AC84-79F2F27F8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372253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XML Mapping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lvl="1"/>
            <a:r>
              <a:rPr lang="en-US"/>
              <a:t>An Object/relational mappings are usually defined in an XML document.</a:t>
            </a:r>
          </a:p>
          <a:p>
            <a:pPr lvl="1"/>
            <a:r>
              <a:rPr lang="en-US"/>
              <a:t>This mapping file instructs Hibernate — how to map the defined class or classes to the database tables.</a:t>
            </a:r>
          </a:p>
          <a:p>
            <a:pPr lvl="1"/>
            <a:endParaRPr lang="en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7428B1-4A9F-DD46-BA44-F0B2F8298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169" y="2805749"/>
            <a:ext cx="8723662" cy="3849447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CABC9E-1215-D349-BD4D-1F6DF1AAF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066EB7A-2DA1-2544-903A-7169BA72D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361779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Annotation Mapping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lvl="1"/>
            <a:r>
              <a:rPr lang="en-US"/>
              <a:t>Hibernate annotations are the newest way to define mappings without the use of XML file.</a:t>
            </a:r>
          </a:p>
          <a:p>
            <a:pPr lvl="1"/>
            <a:r>
              <a:rPr lang="en-US"/>
              <a:t>You can use annotations in addition to or as a replacement of XML mapping metadata</a:t>
            </a:r>
          </a:p>
          <a:p>
            <a:pPr lvl="1"/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23ECEC-311B-5F4B-B797-D49BE02E0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99A58-82CB-104C-A6DC-F936212BC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150990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Annotation Mapping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F4CE6B-7695-E648-98DD-E8C110BB9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683" y="1198039"/>
            <a:ext cx="5890633" cy="555373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217D05-41B3-B04E-8E41-D5854519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1C9A0-561A-3741-99BF-ABF43FDEB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3520048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Common Annotations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lvl="1"/>
            <a:r>
              <a:rPr lang="en-US">
                <a:solidFill>
                  <a:srgbClr val="C00000"/>
                </a:solidFill>
              </a:rPr>
              <a:t>@Entity</a:t>
            </a:r>
            <a:r>
              <a:rPr lang="en-US"/>
              <a:t>: Specifies that the class is an entity. This annotation can be applied on Class, Interface of Enums.</a:t>
            </a:r>
          </a:p>
          <a:p>
            <a:pPr lvl="1"/>
            <a:endParaRPr lang="en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CD5CB-29A6-A242-9125-9D91B049D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2974241"/>
            <a:ext cx="7962900" cy="23495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86A16BC-4C23-AD4D-9DD6-D4B1C605B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CB40E0-3B3C-D24F-B51D-C4865CE6F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93391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Common Annotations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lvl="1"/>
            <a:r>
              <a:rPr lang="en-US">
                <a:solidFill>
                  <a:srgbClr val="C00000"/>
                </a:solidFill>
              </a:rPr>
              <a:t>@Table</a:t>
            </a:r>
            <a:r>
              <a:rPr lang="en-US"/>
              <a:t>: it specifies the table in the database with which this entity is mapped.</a:t>
            </a:r>
          </a:p>
          <a:p>
            <a:pPr lvl="1"/>
            <a:endParaRPr lang="en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23B174-DCC4-B849-94BD-F36FDC19A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2825905"/>
            <a:ext cx="7962900" cy="27051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B48861-8026-8342-A859-350FE5803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61FDBF-EC24-2B4A-9DB7-6808B74E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366732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Common Annotations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lvl="1"/>
            <a:r>
              <a:rPr lang="en-US">
                <a:solidFill>
                  <a:srgbClr val="C00000"/>
                </a:solidFill>
              </a:rPr>
              <a:t>@Column</a:t>
            </a:r>
            <a:r>
              <a:rPr lang="en-US"/>
              <a:t>: Specify the column mapping using @Column annotation.</a:t>
            </a:r>
          </a:p>
          <a:p>
            <a:pPr lvl="2"/>
            <a:r>
              <a:rPr lang="en-US"/>
              <a:t>Name attribute of this annotation is used for specifying the table’s column name.</a:t>
            </a:r>
          </a:p>
          <a:p>
            <a:pPr lvl="1"/>
            <a:endParaRPr lang="en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856374-7790-B84A-AFDA-D50FD10FB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22" y="2413396"/>
            <a:ext cx="8077200" cy="42418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D8D46BB-37B4-7E4B-96F0-E48EF713C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0F5263D-E0F3-D446-9889-26D31700D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3203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Common Annotations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lvl="1"/>
            <a:r>
              <a:rPr lang="en-US">
                <a:solidFill>
                  <a:srgbClr val="C00000"/>
                </a:solidFill>
              </a:rPr>
              <a:t>@ID</a:t>
            </a:r>
            <a:r>
              <a:rPr lang="en-US"/>
              <a:t>: This annotation specifies the primary key of the entity.</a:t>
            </a:r>
          </a:p>
          <a:p>
            <a:pPr lvl="1"/>
            <a:r>
              <a:rPr lang="en-US">
                <a:solidFill>
                  <a:srgbClr val="C00000"/>
                </a:solidFill>
              </a:rPr>
              <a:t>@GeneratedValue</a:t>
            </a:r>
            <a:r>
              <a:rPr lang="en-US"/>
              <a:t>: This annotation specifies the generation strategies for the values of primary keys</a:t>
            </a:r>
            <a:r>
              <a:rPr lang="en-VN"/>
              <a:t>.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5445B-7D45-F54E-8C3B-9799D1D80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444" y="2795965"/>
            <a:ext cx="7109111" cy="385923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BAC3A7-D802-1C4C-A059-B16462B6E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6183D5-B86C-E348-B823-2B218A6A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172427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JDBC?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4E1CB-4324-6349-B8B8-CFEE21C8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768" y="1326995"/>
            <a:ext cx="10188844" cy="4584227"/>
          </a:xfrm>
        </p:spPr>
        <p:txBody>
          <a:bodyPr>
            <a:normAutofit/>
          </a:bodyPr>
          <a:lstStyle/>
          <a:p>
            <a:pPr algn="just"/>
            <a:r>
              <a:rPr lang="en-US"/>
              <a:t>JDBC stands for </a:t>
            </a:r>
            <a:r>
              <a:rPr lang="en-US" b="1"/>
              <a:t>Java Database Connectivity.</a:t>
            </a:r>
          </a:p>
          <a:p>
            <a:pPr algn="just"/>
            <a:r>
              <a:rPr lang="en-US"/>
              <a:t>It provides a set of Java API for accessing the relational databases from Java program.</a:t>
            </a:r>
          </a:p>
          <a:p>
            <a:pPr algn="just"/>
            <a:r>
              <a:rPr lang="en-US"/>
              <a:t>These Java APIs enables Java programs to execute SQL statements and interact with any SQL compliant database.</a:t>
            </a:r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6B168-9486-B24B-A2C4-7D311F41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D6EE8-6B9D-664A-A5AC-2D9C355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151407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4E1CB-4324-6349-B8B8-CFEE21C8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80" y="2496065"/>
            <a:ext cx="11990119" cy="40556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>
                <a:latin typeface="+mj-lt"/>
                <a:cs typeface="Calibri" panose="020F0502020204030204" pitchFamily="34" charset="0"/>
              </a:rPr>
              <a:t>Hibernate Example</a:t>
            </a:r>
            <a:endParaRPr lang="en-VN" sz="7200" b="1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E25C8-0C8A-FA4B-8062-66952A2E0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EF880F-C0B3-474E-805C-3BA63BF75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382308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Hibernate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lvl="1"/>
            <a:r>
              <a:rPr lang="en-US"/>
              <a:t>This example will demonstrate all the steps required to: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/>
              <a:t>Setup the project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/>
              <a:t>Create a Product Entity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/>
              <a:t>Setup an instance of SessionFactory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/>
              <a:t>Create a session instance and save products to MySQL Database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A44FB9-E5D9-694D-BE7F-9F203E1BE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C5151-DF10-3C42-950E-BED24BBE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133140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Step 1. Setup the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/>
              <a:t>Create a </a:t>
            </a:r>
            <a:r>
              <a:rPr lang="en-US">
                <a:solidFill>
                  <a:srgbClr val="0070C0"/>
                </a:solidFill>
              </a:rPr>
              <a:t>maven</a:t>
            </a:r>
            <a:r>
              <a:rPr lang="en-US"/>
              <a:t> project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Add </a:t>
            </a:r>
            <a:r>
              <a:rPr lang="en-US">
                <a:solidFill>
                  <a:srgbClr val="0070C0"/>
                </a:solidFill>
              </a:rPr>
              <a:t>Hibernate core</a:t>
            </a:r>
            <a:r>
              <a:rPr lang="en-US"/>
              <a:t> dependency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Add </a:t>
            </a:r>
            <a:r>
              <a:rPr lang="en-US">
                <a:solidFill>
                  <a:srgbClr val="0070C0"/>
                </a:solidFill>
              </a:rPr>
              <a:t>Mysql connector</a:t>
            </a:r>
            <a:r>
              <a:rPr lang="en-US"/>
              <a:t> dependency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Create </a:t>
            </a:r>
            <a:r>
              <a:rPr lang="en-US">
                <a:solidFill>
                  <a:srgbClr val="0070C0"/>
                </a:solidFill>
              </a:rPr>
              <a:t>hibernate.cfg.xml</a:t>
            </a:r>
            <a:r>
              <a:rPr lang="en-US"/>
              <a:t> configuration file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69CFE-868B-5447-8C8F-E5B2C5425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AD756A-6664-D24C-8435-9BF6E567B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84437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6FF611-9DDB-6A40-8257-41CB304D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1A466E-35C0-FE4E-AB28-E31F13717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034" y="744865"/>
            <a:ext cx="7241932" cy="54966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50ADB2-BF26-714D-8B59-D4581A43C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150" y="658867"/>
            <a:ext cx="8013700" cy="589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A9DAC7-1B47-8548-A5E9-B0E4834E4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27150"/>
            <a:ext cx="4495800" cy="42037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09CEDF-9B5F-CA4F-BE2D-B98E08C8C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E70F99-831D-4747-9AF0-A3C1E5121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86170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6FF611-9DDB-6A40-8257-41CB304D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E78103-CF3F-1B4B-B784-A34756314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100" y="1091464"/>
            <a:ext cx="7289800" cy="52324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460C0-C5C4-2149-8318-DAE964E6F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EB3E4-98F9-BC47-9D2E-945146AC4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2318253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6FF611-9DDB-6A40-8257-41CB304D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4C866-F99C-7348-BDB4-ADE0A8AAD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0741"/>
            <a:ext cx="12192000" cy="333651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782A24-3699-154F-A4A2-CBFAEB717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B98DC-4A7E-4946-AD59-38104004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157505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6FF611-9DDB-6A40-8257-41CB304D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5B0207-79B6-F34A-BC4B-87A2CC056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1323375"/>
            <a:ext cx="8255000" cy="44831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283FE-B8F6-4746-A9B7-7EA242E7B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C4B3D-C29B-804F-B0FA-10695FB5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3736680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8042D-8717-4F4F-B013-CC01D4C30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56" y="562302"/>
            <a:ext cx="10248900" cy="609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56286B-0979-0243-B9D3-1D48B6435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204" y="1063298"/>
            <a:ext cx="5778500" cy="523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65102D-403B-F84F-96FF-A7A071B3A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769" y="1532924"/>
            <a:ext cx="35687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C5F9E6-9ADF-BE42-9CCF-BDCE604D0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009" y="1576859"/>
            <a:ext cx="278130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9E9A55-66AB-2047-936A-C3C334201B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6735" y="1957859"/>
            <a:ext cx="1816100" cy="35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C4BCE4-FC7C-5240-8414-64D9F4D06E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5167" y="2324513"/>
            <a:ext cx="4686300" cy="35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C416F9-6BDD-814E-96FB-3AE4EC4988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7524" y="2683444"/>
            <a:ext cx="3314700" cy="368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6512CA-0276-EB41-A983-67F35F7DD7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017" y="3296129"/>
            <a:ext cx="5816600" cy="40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ECA822-7F89-8849-8497-D7F487B6AB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2374" y="4410916"/>
            <a:ext cx="8763000" cy="444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66747B-365F-9F42-89D9-011FCB7A18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0017" y="3819421"/>
            <a:ext cx="7620000" cy="406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23EDAD-A6AC-BB44-B707-526F0A68BF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10017" y="4913306"/>
            <a:ext cx="3124200" cy="368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1FDE2B-5CC5-0043-8B0A-2C83E13FD8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30954" y="5350802"/>
            <a:ext cx="2349500" cy="4318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F1DBEA-18FF-6F49-BA53-56DD31C03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156B41-3E2E-A446-8F2F-72D03D8F5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204207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6FF611-9DDB-6A40-8257-41CB304D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99843C-D4C3-3945-A858-3D5FAFB3E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" y="1295228"/>
            <a:ext cx="10299700" cy="4737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06CD51-2324-F144-927C-C36609016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0741F-8E51-EB42-995F-CC68FBB31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1442004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6FF611-9DDB-6A40-8257-41CB304D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B3757-AC9E-C548-B7D7-7F561E9AF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5110"/>
            <a:ext cx="12192000" cy="501733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773807-EA19-D642-B19F-03A3D4A75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28548-58D3-DC48-80F9-D90C5CEC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110434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JDBC?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A75021-243D-1C4D-93CB-8A312D25F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703" y="1389888"/>
            <a:ext cx="5898594" cy="48331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CFF702-F88F-EE4F-85EC-079201348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5AE2A4-1A4E-204F-BA3E-63F209489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14998510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4E1CB-4324-6349-B8B8-CFEE21C8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80" y="2496065"/>
            <a:ext cx="11990119" cy="40556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b="1">
                <a:latin typeface="+mj-lt"/>
                <a:cs typeface="Calibri" panose="020F0502020204030204" pitchFamily="34" charset="0"/>
              </a:rPr>
              <a:t>Hibernate Query Language</a:t>
            </a:r>
            <a:endParaRPr lang="en-VN" sz="5400" b="1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3DF475-16AC-B74A-99AE-69F661F33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5ABE7B-2E94-A04A-96C9-BD2B26CFB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408739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Hibernate Query Language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/>
              <a:t>HQL is an object-oriented query language, similar to SQL, but instead of operating on tables and columns, HQL works with persistent objects and their properties.</a:t>
            </a:r>
          </a:p>
          <a:p>
            <a:pPr lvl="1">
              <a:lnSpc>
                <a:spcPct val="150000"/>
              </a:lnSpc>
            </a:pPr>
            <a:r>
              <a:rPr lang="en-US"/>
              <a:t>HQL queries are translated by Hibernate into conventional SQL queries, which in turns perform action on database.</a:t>
            </a:r>
          </a:p>
          <a:p>
            <a:pPr lvl="1">
              <a:lnSpc>
                <a:spcPct val="150000"/>
              </a:lnSpc>
            </a:pPr>
            <a:r>
              <a:rPr lang="en-US"/>
              <a:t>You can use SQL statements directly with Hibernate using Native SQL, but I would recommend to use HQL.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3FEDF-117D-4643-AE42-3B2B227E0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9E3D1-D272-D043-AAAB-6F16F81A8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135800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HQL - FROM Clause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lvl="1"/>
            <a:r>
              <a:rPr lang="en-US"/>
              <a:t>You will use </a:t>
            </a:r>
            <a:r>
              <a:rPr lang="en-US">
                <a:solidFill>
                  <a:srgbClr val="0070C0"/>
                </a:solidFill>
              </a:rPr>
              <a:t>FROM</a:t>
            </a:r>
            <a:r>
              <a:rPr lang="en-US"/>
              <a:t> clause if you want to load complete persistent objects into memory.</a:t>
            </a:r>
          </a:p>
          <a:p>
            <a:pPr lvl="1"/>
            <a:r>
              <a:rPr lang="en-US"/>
              <a:t> Following is the simple syntax of using </a:t>
            </a:r>
            <a:r>
              <a:rPr lang="en-US">
                <a:solidFill>
                  <a:srgbClr val="0070C0"/>
                </a:solidFill>
              </a:rPr>
              <a:t>FROM</a:t>
            </a:r>
            <a:r>
              <a:rPr lang="en-US"/>
              <a:t> clause:</a:t>
            </a:r>
          </a:p>
          <a:p>
            <a:pPr lvl="1"/>
            <a:endParaRPr lang="en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EC0582-D6BC-EC49-AE9B-36F9D66E0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672" y="3571289"/>
            <a:ext cx="6438900" cy="14605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4E5DE2E-527E-E041-BD7A-9F918555D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18662D-6A23-B446-95E0-67BCD197C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298187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HQL - AS Clause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lvl="1"/>
            <a:r>
              <a:rPr lang="en-US"/>
              <a:t>The </a:t>
            </a:r>
            <a:r>
              <a:rPr lang="en-US">
                <a:solidFill>
                  <a:srgbClr val="0070C0"/>
                </a:solidFill>
              </a:rPr>
              <a:t>AS</a:t>
            </a:r>
            <a:r>
              <a:rPr lang="en-US"/>
              <a:t> clause can be used to assign aliases to the classes in your HQL queries, especially when you have the long queries.</a:t>
            </a:r>
          </a:p>
          <a:p>
            <a:pPr lvl="1"/>
            <a:r>
              <a:rPr lang="en-US"/>
              <a:t>For instance, our previous simple example would be the following:</a:t>
            </a:r>
            <a:endParaRPr lang="en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DC7FBE-14BD-174C-8DA0-9FA570741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3705860"/>
            <a:ext cx="6629400" cy="1397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14A0FA-D80E-A846-878F-36AAB8CE8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3F1885-D749-2348-9C72-9FED3BA6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192169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HQL - Select Clause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lvl="1"/>
            <a:r>
              <a:rPr lang="en-US"/>
              <a:t>The </a:t>
            </a:r>
            <a:r>
              <a:rPr lang="en-US">
                <a:solidFill>
                  <a:srgbClr val="0070C0"/>
                </a:solidFill>
              </a:rPr>
              <a:t>SELECT</a:t>
            </a:r>
            <a:r>
              <a:rPr lang="en-US"/>
              <a:t> clause provides more control over the result set then the from clause.</a:t>
            </a:r>
          </a:p>
          <a:p>
            <a:pPr lvl="1"/>
            <a:r>
              <a:rPr lang="en-US"/>
              <a:t>If you want to obtain few properties of objects instead of the complete object, use the </a:t>
            </a:r>
            <a:r>
              <a:rPr lang="en-US">
                <a:solidFill>
                  <a:srgbClr val="0070C0"/>
                </a:solidFill>
              </a:rPr>
              <a:t>SELECT</a:t>
            </a:r>
            <a:r>
              <a:rPr lang="en-US"/>
              <a:t> clause</a:t>
            </a:r>
            <a:endParaRPr lang="en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BAA3C4-E021-EB4F-91C3-381BB5509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450" y="4005580"/>
            <a:ext cx="7785100" cy="16510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761B9C8-DABF-9340-A6EF-AE5C3B114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251D32-9E86-1E49-A16C-FF6CD6A43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159762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HQL - Where Clause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lvl="1"/>
            <a:r>
              <a:rPr lang="en-US"/>
              <a:t>If you want to narrow the specific objects that are returned from storage, you use the </a:t>
            </a:r>
            <a:r>
              <a:rPr lang="en-US">
                <a:solidFill>
                  <a:srgbClr val="0070C0"/>
                </a:solidFill>
              </a:rPr>
              <a:t>WHERE</a:t>
            </a:r>
            <a:r>
              <a:rPr lang="en-US"/>
              <a:t> clause.</a:t>
            </a:r>
          </a:p>
          <a:p>
            <a:pPr lvl="1"/>
            <a:r>
              <a:rPr lang="en-US"/>
              <a:t>Following is the simple syntax of using </a:t>
            </a:r>
            <a:r>
              <a:rPr lang="en-US">
                <a:solidFill>
                  <a:srgbClr val="0070C0"/>
                </a:solidFill>
              </a:rPr>
              <a:t>WHERE</a:t>
            </a:r>
            <a:r>
              <a:rPr lang="en-US"/>
              <a:t> clause:</a:t>
            </a:r>
            <a:endParaRPr lang="en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7F24CE-F26A-274C-9AC3-CFD7F1759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50" y="4172966"/>
            <a:ext cx="7632700" cy="15113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D6633A-B29C-164C-BB38-EF7F1B4D4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2618F8-461D-974F-AF71-642233BAB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145405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HQL - OrderBy Clause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lvl="1"/>
            <a:r>
              <a:rPr lang="en-US"/>
              <a:t>To sort your HQL query's results, you will need to use the </a:t>
            </a:r>
            <a:r>
              <a:rPr lang="en-US">
                <a:solidFill>
                  <a:srgbClr val="0070C0"/>
                </a:solidFill>
              </a:rPr>
              <a:t>ORDER BY</a:t>
            </a:r>
            <a:r>
              <a:rPr lang="en-US"/>
              <a:t> clause.</a:t>
            </a:r>
          </a:p>
          <a:p>
            <a:pPr lvl="1"/>
            <a:r>
              <a:rPr lang="en-US"/>
              <a:t>You can order the results by any property on the objects in the result set either ascending (</a:t>
            </a:r>
            <a:r>
              <a:rPr lang="en-US">
                <a:solidFill>
                  <a:srgbClr val="0070C0"/>
                </a:solidFill>
              </a:rPr>
              <a:t>ASC</a:t>
            </a:r>
            <a:r>
              <a:rPr lang="en-US"/>
              <a:t>) or descending (</a:t>
            </a:r>
            <a:r>
              <a:rPr lang="en-US">
                <a:solidFill>
                  <a:srgbClr val="0070C0"/>
                </a:solidFill>
              </a:rPr>
              <a:t>DESC</a:t>
            </a:r>
            <a:r>
              <a:rPr lang="en-US"/>
              <a:t>).</a:t>
            </a:r>
            <a:endParaRPr lang="en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5AE4B0-2D81-7047-8B0A-88769CC69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122" y="4185920"/>
            <a:ext cx="7366000" cy="17780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99F006A-0A86-0D4E-A0B1-14583A857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AC94322-4607-1440-BD24-0ED7D5CE2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214711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HQL - GroupBy Clause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/>
              <a:t>This clause lets Hibernate pull information from the database and group it based on a value of an attribute and, typically, use the result to include an aggregate value.</a:t>
            </a:r>
          </a:p>
          <a:p>
            <a:pPr lvl="1">
              <a:lnSpc>
                <a:spcPct val="150000"/>
              </a:lnSpc>
            </a:pPr>
            <a:r>
              <a:rPr lang="en-US"/>
              <a:t>Following is the simple syntax of using </a:t>
            </a:r>
            <a:r>
              <a:rPr lang="en-US">
                <a:solidFill>
                  <a:srgbClr val="0070C0"/>
                </a:solidFill>
              </a:rPr>
              <a:t>GROUP BY </a:t>
            </a:r>
            <a:r>
              <a:rPr lang="en-US"/>
              <a:t>clause.</a:t>
            </a:r>
            <a:endParaRPr lang="en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40ED04-31E0-994B-A16F-C18A757EA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22" y="3976116"/>
            <a:ext cx="10464800" cy="1905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A0E6D-FAA0-9349-A540-D000EAE63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7616AB2-C69D-D94E-817B-32422F4F0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256802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HQL – Named Parameters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/>
              <a:t>Hibernate supports named parameters in its HQL queries.</a:t>
            </a:r>
          </a:p>
          <a:p>
            <a:pPr lvl="1">
              <a:lnSpc>
                <a:spcPct val="150000"/>
              </a:lnSpc>
            </a:pPr>
            <a:r>
              <a:rPr lang="en-US"/>
              <a:t>This makes writing HQL queries that accept input from the user easy and you do not have to defend against SQL injection attacks.</a:t>
            </a:r>
          </a:p>
          <a:p>
            <a:pPr lvl="1">
              <a:lnSpc>
                <a:spcPct val="150000"/>
              </a:lnSpc>
            </a:pPr>
            <a:endParaRPr lang="en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241E5-495F-3C4A-A98E-8F710A600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072" y="3514344"/>
            <a:ext cx="9182100" cy="18288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A2B103-8572-2C41-A2C7-CACBB484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50BA89-C238-1641-AB7F-6797BE4A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173876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4E1CB-4324-6349-B8B8-CFEE21C8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80" y="2496065"/>
            <a:ext cx="11990119" cy="40556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>
                <a:latin typeface="+mj-lt"/>
                <a:cs typeface="Calibri" panose="020F0502020204030204" pitchFamily="34" charset="0"/>
              </a:rPr>
              <a:t>CRUD Operations</a:t>
            </a:r>
            <a:endParaRPr lang="en-VN" sz="7200" b="1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B9C3BD-D743-3B43-8511-B72D3598C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49A1CB-3722-B74B-82F2-6C46C6D2F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355178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JDBC 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4E1CB-4324-6349-B8B8-CFEE21C8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768" y="1326995"/>
            <a:ext cx="10188844" cy="4584227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VN"/>
              <a:t>Pros: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/>
              <a:t>Clean and simple SQL processing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/>
              <a:t>Good performance with large data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/>
              <a:t>Very good for small applications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/>
              <a:t>Simple syntax so easy to learn</a:t>
            </a:r>
            <a:endParaRPr lang="en-VN"/>
          </a:p>
          <a:p>
            <a:pPr algn="just"/>
            <a:r>
              <a:rPr lang="en-VN"/>
              <a:t>Cons: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/>
              <a:t>Complex if it is used in large projects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/>
              <a:t>Large programming overhead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/>
              <a:t>No encapsulation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/>
              <a:t>Hard to implement MVC concept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/>
              <a:t>Query is DBMS specific</a:t>
            </a:r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DA5CE-EAF0-F34B-A0F0-BF2C776CB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879F5-3D88-9D42-9135-3869CB0B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351125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</a:t>
            </a:r>
            <a:r>
              <a:rPr lang="en-US">
                <a:solidFill>
                  <a:srgbClr val="0070C0"/>
                </a:solidFill>
              </a:rPr>
              <a:t>Create</a:t>
            </a:r>
            <a:r>
              <a:rPr lang="en-US"/>
              <a:t> Operation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lvl="1"/>
            <a:r>
              <a:rPr lang="en-VN"/>
              <a:t>The required steps to create an entity: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VN"/>
              <a:t>Create a new instance of the entity object.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VN"/>
              <a:t>Get a new Session from the SesionFactory object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VN"/>
              <a:t>Open a transaction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VN"/>
              <a:t>Call </a:t>
            </a:r>
            <a:r>
              <a:rPr lang="en-US">
                <a:solidFill>
                  <a:srgbClr val="0070C0"/>
                </a:solidFill>
              </a:rPr>
              <a:t>session.save()</a:t>
            </a:r>
            <a:r>
              <a:rPr lang="en-US"/>
              <a:t> method and pass the entity object as parameter.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/>
              <a:t>Commit the transaction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/>
              <a:t>Close the sesision</a:t>
            </a:r>
            <a:endParaRPr lang="en-VN"/>
          </a:p>
          <a:p>
            <a:pPr lvl="1"/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0DA2D6-6134-1C44-9E76-400E06720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7377F7-8568-E847-98B1-B3A1CBBB4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403321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8042D-8717-4F4F-B013-CC01D4C30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56" y="562302"/>
            <a:ext cx="10248900" cy="609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56286B-0979-0243-B9D3-1D48B6435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204" y="1063298"/>
            <a:ext cx="5778500" cy="523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65102D-403B-F84F-96FF-A7A071B3A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769" y="1532924"/>
            <a:ext cx="35687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C5F9E6-9ADF-BE42-9CCF-BDCE604D0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009" y="1576859"/>
            <a:ext cx="278130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9E9A55-66AB-2047-936A-C3C334201B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6735" y="1957859"/>
            <a:ext cx="1816100" cy="35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C4BCE4-FC7C-5240-8414-64D9F4D06E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5167" y="2324513"/>
            <a:ext cx="4686300" cy="35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C416F9-6BDD-814E-96FB-3AE4EC4988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7524" y="2683444"/>
            <a:ext cx="3314700" cy="368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6512CA-0276-EB41-A983-67F35F7DD7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017" y="3296129"/>
            <a:ext cx="5816600" cy="40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ECA822-7F89-8849-8497-D7F487B6AB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2374" y="4410916"/>
            <a:ext cx="8763000" cy="444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66747B-365F-9F42-89D9-011FCB7A18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0017" y="3819421"/>
            <a:ext cx="7620000" cy="406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23EDAD-A6AC-BB44-B707-526F0A68BF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10017" y="4913306"/>
            <a:ext cx="3124200" cy="368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1FDE2B-5CC5-0043-8B0A-2C83E13FD8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30954" y="5350802"/>
            <a:ext cx="2349500" cy="4318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001C28-A1F0-ED49-845F-44314DF3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CC7A9-2D2A-0349-8167-A02D208D5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61825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</a:t>
            </a:r>
            <a:r>
              <a:rPr lang="en-US">
                <a:solidFill>
                  <a:srgbClr val="0070C0"/>
                </a:solidFill>
              </a:rPr>
              <a:t>Read</a:t>
            </a:r>
            <a:r>
              <a:rPr lang="en-US"/>
              <a:t> Operation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lvl="1"/>
            <a:r>
              <a:rPr lang="en-VN"/>
              <a:t>The required steps to </a:t>
            </a:r>
            <a:r>
              <a:rPr lang="en-VN" u="sng"/>
              <a:t>read an object by its id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VN"/>
              <a:t>Get a new Session from the SesionFactory object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/>
              <a:t>Call the </a:t>
            </a:r>
            <a:r>
              <a:rPr lang="en-US">
                <a:solidFill>
                  <a:srgbClr val="0070C0"/>
                </a:solidFill>
              </a:rPr>
              <a:t>session.get()</a:t>
            </a:r>
            <a:r>
              <a:rPr lang="en-US"/>
              <a:t> method, e.g. </a:t>
            </a:r>
            <a:r>
              <a:rPr lang="en-US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 p = session.get(Product.class, id)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/>
              <a:t>Process the object as required.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/>
              <a:t>Close the session</a:t>
            </a:r>
            <a:endParaRPr lang="en-VN"/>
          </a:p>
          <a:p>
            <a:pPr lvl="1"/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43A088-919A-F248-958D-06F099143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1F85E-EDD9-F643-B3F6-B2AA9E47C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78571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8042D-8717-4F4F-B013-CC01D4C30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56" y="562302"/>
            <a:ext cx="10248900" cy="609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56286B-0979-0243-B9D3-1D48B6435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204" y="1063298"/>
            <a:ext cx="5778500" cy="523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65102D-403B-F84F-96FF-A7A071B3A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769" y="1532924"/>
            <a:ext cx="35687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C5F9E6-9ADF-BE42-9CCF-BDCE604D0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009" y="1576859"/>
            <a:ext cx="278130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9E9A55-66AB-2047-936A-C3C334201B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6735" y="1957859"/>
            <a:ext cx="1816100" cy="35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C4BCE4-FC7C-5240-8414-64D9F4D06E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5167" y="2324513"/>
            <a:ext cx="4686300" cy="35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C416F9-6BDD-814E-96FB-3AE4EC4988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7524" y="2683444"/>
            <a:ext cx="3314700" cy="368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6512CA-0276-EB41-A983-67F35F7DD7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017" y="3296129"/>
            <a:ext cx="5816600" cy="406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1FDE2B-5CC5-0043-8B0A-2C83E13FD8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00518" y="4824899"/>
            <a:ext cx="2349500" cy="431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158EB1-F4BD-9342-9DC6-0F8DD6A81C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48059" y="3818514"/>
            <a:ext cx="7569200" cy="43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8C0933-5D8C-374A-B578-0C92F34C9F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10017" y="4253399"/>
            <a:ext cx="3238500" cy="4318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E9A6444-D92B-E64F-9FC3-5C14A1DE5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5DBA05E-0505-A647-A82A-67F4D9C58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79087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</a:t>
            </a:r>
            <a:r>
              <a:rPr lang="en-US">
                <a:solidFill>
                  <a:srgbClr val="0070C0"/>
                </a:solidFill>
              </a:rPr>
              <a:t>Read</a:t>
            </a:r>
            <a:r>
              <a:rPr lang="en-US"/>
              <a:t> Operation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lvl="1"/>
            <a:r>
              <a:rPr lang="en-VN"/>
              <a:t>The required steps to </a:t>
            </a:r>
            <a:r>
              <a:rPr lang="en-VN" u="sng"/>
              <a:t>query a list of objects: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VN"/>
              <a:t>Get a new Session from the SesionFactory object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/>
              <a:t>Call the </a:t>
            </a:r>
            <a:r>
              <a:rPr lang="en-US">
                <a:solidFill>
                  <a:srgbClr val="0070C0"/>
                </a:solidFill>
              </a:rPr>
              <a:t>session.createQuery()</a:t>
            </a:r>
            <a:r>
              <a:rPr lang="en-US"/>
              <a:t> method and pass the HQL query as parameter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/>
              <a:t>Call the </a:t>
            </a:r>
            <a:r>
              <a:rPr lang="en-US">
                <a:solidFill>
                  <a:srgbClr val="0070C0"/>
                </a:solidFill>
              </a:rPr>
              <a:t>Query.getResultList()</a:t>
            </a:r>
            <a:r>
              <a:rPr lang="en-US"/>
              <a:t> to get the result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/>
              <a:t>Process the returned list.</a:t>
            </a:r>
            <a:endParaRPr lang="en-VN"/>
          </a:p>
          <a:p>
            <a:pPr lvl="1"/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D324BD-B409-FA43-BE80-738160430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F8ADE-EE7D-BD4F-90E6-C6C2A89C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23263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8042D-8717-4F4F-B013-CC01D4C30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56" y="562302"/>
            <a:ext cx="10248900" cy="609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56286B-0979-0243-B9D3-1D48B6435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204" y="1063298"/>
            <a:ext cx="5778500" cy="523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65102D-403B-F84F-96FF-A7A071B3A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769" y="1532924"/>
            <a:ext cx="35687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C5F9E6-9ADF-BE42-9CCF-BDCE604D0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009" y="1576859"/>
            <a:ext cx="278130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9E9A55-66AB-2047-936A-C3C334201B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6735" y="1957859"/>
            <a:ext cx="1816100" cy="35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C4BCE4-FC7C-5240-8414-64D9F4D06E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5167" y="2324513"/>
            <a:ext cx="4686300" cy="35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C416F9-6BDD-814E-96FB-3AE4EC4988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7524" y="2683444"/>
            <a:ext cx="3314700" cy="368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6512CA-0276-EB41-A983-67F35F7DD7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0017" y="3221987"/>
            <a:ext cx="58166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588C53-22FA-2342-9526-183370EBED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8232" y="3607522"/>
            <a:ext cx="75946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C4340B-704D-DC40-9189-ACB789B15C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48232" y="3964028"/>
            <a:ext cx="6832600" cy="571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AFC8A8-817A-6343-8340-DA11AB4476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7660" y="4478939"/>
            <a:ext cx="4013200" cy="1117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31A177-4219-4A45-927A-06EB34BC891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48232" y="5605842"/>
            <a:ext cx="2514600" cy="4699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71D266-625B-ED4B-B711-86C51A526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D4297F-FD7D-4545-B000-4AEB51D1E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266519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</a:t>
            </a:r>
            <a:r>
              <a:rPr lang="en-US">
                <a:solidFill>
                  <a:srgbClr val="0070C0"/>
                </a:solidFill>
              </a:rPr>
              <a:t>Update</a:t>
            </a:r>
            <a:r>
              <a:rPr lang="en-US"/>
              <a:t> Operation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lvl="1"/>
            <a:r>
              <a:rPr lang="en-VN"/>
              <a:t>The required steps to update an object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VN"/>
              <a:t>Get a new Session from the SesionFactory object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/>
              <a:t>Begin a transaction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>
                <a:solidFill>
                  <a:srgbClr val="0070C0"/>
                </a:solidFill>
              </a:rPr>
              <a:t>Load the object </a:t>
            </a:r>
            <a:r>
              <a:rPr lang="en-US"/>
              <a:t>from the database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/>
              <a:t>Update the object properties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/>
              <a:t>Call </a:t>
            </a:r>
            <a:r>
              <a:rPr lang="en-US">
                <a:solidFill>
                  <a:srgbClr val="0070C0"/>
                </a:solidFill>
              </a:rPr>
              <a:t>session.save()</a:t>
            </a:r>
            <a:r>
              <a:rPr lang="en-US"/>
              <a:t> method to mask the object as being updated entity.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>
                <a:solidFill>
                  <a:srgbClr val="0070C0"/>
                </a:solidFill>
              </a:rPr>
              <a:t>Commit</a:t>
            </a:r>
            <a:r>
              <a:rPr lang="en-US"/>
              <a:t> the transaction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/>
              <a:t>Close the session</a:t>
            </a:r>
            <a:endParaRPr lang="en-VN"/>
          </a:p>
          <a:p>
            <a:pPr lvl="1"/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696990-BF6C-9F4A-86CA-4184B38E1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14592-0917-444F-BDDB-93A04A797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182116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8042D-8717-4F4F-B013-CC01D4C30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56" y="562302"/>
            <a:ext cx="10248900" cy="609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56286B-0979-0243-B9D3-1D48B6435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204" y="1063298"/>
            <a:ext cx="5778500" cy="523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7DFE0C-D85B-4B48-A56C-05E40434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728" y="1581665"/>
            <a:ext cx="5067300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FE9F0D-2BE9-984D-A4AC-FC2D2F59E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9752" y="2038865"/>
            <a:ext cx="5918200" cy="533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4C0966-1DD9-2A41-BC10-24641ECD04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180" y="2535880"/>
            <a:ext cx="7569200" cy="431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FB3D54-D3DD-0E46-AA0A-4FD14C281A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6823" y="3070723"/>
            <a:ext cx="8382000" cy="444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586AE3-C75B-F240-A829-758219D7E0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6823" y="3566364"/>
            <a:ext cx="6070600" cy="787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8375D8-8D37-1542-861A-D1253DEBA6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9180" y="4545843"/>
            <a:ext cx="3378200" cy="457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9C96E5C-8470-F44F-AE29-3278B62A9F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9180" y="4982105"/>
            <a:ext cx="3187700" cy="457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B56BC31-6603-D544-BC52-7A87473475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6227" y="5403160"/>
            <a:ext cx="2540000" cy="4445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32EF57-86F8-B442-90CE-827239F09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308D4-27B7-5346-A382-F31F3975E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162403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</a:t>
            </a:r>
            <a:r>
              <a:rPr lang="en-US">
                <a:solidFill>
                  <a:srgbClr val="0070C0"/>
                </a:solidFill>
              </a:rPr>
              <a:t>Delete</a:t>
            </a:r>
            <a:r>
              <a:rPr lang="en-US"/>
              <a:t> Operation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lvl="1"/>
            <a:r>
              <a:rPr lang="en-VN"/>
              <a:t>The required steps to delete an object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VN"/>
              <a:t>Get a new Session from the SesionFactory object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/>
              <a:t>Begin a transaction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/>
              <a:t>Load the object from the database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/>
              <a:t>Call </a:t>
            </a:r>
            <a:r>
              <a:rPr lang="en-US">
                <a:solidFill>
                  <a:srgbClr val="0070C0"/>
                </a:solidFill>
              </a:rPr>
              <a:t>session.delete()</a:t>
            </a:r>
            <a:r>
              <a:rPr lang="en-US"/>
              <a:t> method to mask the object as deleted.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/>
              <a:t>Commit the transaction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/>
              <a:t>Close the session</a:t>
            </a:r>
            <a:endParaRPr lang="en-VN"/>
          </a:p>
          <a:p>
            <a:pPr lvl="1"/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5E9C9-193C-BF4C-B556-178E5C084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14038-6CFE-3146-86A3-36B526E49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397770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8042D-8717-4F4F-B013-CC01D4C30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56" y="562302"/>
            <a:ext cx="10248900" cy="609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56286B-0979-0243-B9D3-1D48B6435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204" y="1063298"/>
            <a:ext cx="5778500" cy="523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7DFE0C-D85B-4B48-A56C-05E40434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728" y="1581665"/>
            <a:ext cx="5067300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FE9F0D-2BE9-984D-A4AC-FC2D2F59E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9752" y="2038865"/>
            <a:ext cx="5918200" cy="533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4C0966-1DD9-2A41-BC10-24641ECD04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180" y="2535880"/>
            <a:ext cx="7569200" cy="431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FB3D54-D3DD-0E46-AA0A-4FD14C281A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6823" y="3070723"/>
            <a:ext cx="8382000" cy="444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E6C09B-7B99-D84D-BD59-EF9B63B149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7178" y="3633881"/>
            <a:ext cx="3721100" cy="533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648A86-8F24-304C-91D4-E3C156848B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3894" y="4328020"/>
            <a:ext cx="3187700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F3745C-EB88-9B43-BB8B-05D57DED8A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66823" y="4941258"/>
            <a:ext cx="2540000" cy="4445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4E2D36-CB5A-F040-8F98-E8297C12A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507F99-E24D-B34D-BC05-5D2020082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307094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 ORM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4E1CB-4324-6349-B8B8-CFEE21C8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768" y="1326995"/>
            <a:ext cx="10188844" cy="4584227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/>
              <a:t>There are several persistent frameworks and ORM options in Java.</a:t>
            </a:r>
          </a:p>
          <a:p>
            <a:pPr algn="just"/>
            <a:r>
              <a:rPr lang="en-US"/>
              <a:t>A persistent framework is an ORM service that stores and retrieves objects into a relational database.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/>
              <a:t>Enterprise JavaBeans Entity Beans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/>
              <a:t>Java Data Objects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/>
              <a:t>Castor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/>
              <a:t>TopLink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/>
              <a:t>Spring DAO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>
                <a:solidFill>
                  <a:srgbClr val="C00000"/>
                </a:solidFill>
              </a:rPr>
              <a:t>Hibernate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/>
              <a:t>And many more</a:t>
            </a:r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60108-7185-4F4C-BB88-888021E6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8335F-B8A2-794D-9F79-4819A16E3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229481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Entity Relationship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lvl="1"/>
            <a:r>
              <a:rPr lang="en-US"/>
              <a:t>One to One Relationship</a:t>
            </a:r>
          </a:p>
          <a:p>
            <a:pPr lvl="1"/>
            <a:r>
              <a:rPr lang="en-US"/>
              <a:t>Many to One Relationship</a:t>
            </a:r>
            <a:endParaRPr lang="en-VN"/>
          </a:p>
          <a:p>
            <a:pPr lvl="1"/>
            <a:r>
              <a:rPr lang="en-US"/>
              <a:t>Many to Many Relationship</a:t>
            </a:r>
            <a:endParaRPr lang="en-VN"/>
          </a:p>
          <a:p>
            <a:pPr lvl="1"/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D866ED-067B-C64C-9D7C-128E7717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86BD1-2582-8A4B-92A0-5AF367839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224190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4E1CB-4324-6349-B8B8-CFEE21C8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80" y="1896533"/>
            <a:ext cx="11990119" cy="4655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>
                <a:latin typeface="+mj-lt"/>
                <a:cs typeface="Calibri" panose="020F0502020204030204" pitchFamily="34" charset="0"/>
              </a:rPr>
              <a:t>One to Many</a:t>
            </a:r>
          </a:p>
          <a:p>
            <a:pPr marL="0" indent="0" algn="ctr">
              <a:buNone/>
            </a:pPr>
            <a:r>
              <a:rPr lang="en-US" sz="7200" b="1">
                <a:latin typeface="+mj-lt"/>
                <a:cs typeface="Calibri" panose="020F0502020204030204" pitchFamily="34" charset="0"/>
              </a:rPr>
              <a:t>Relationship</a:t>
            </a:r>
            <a:endParaRPr lang="en-VN" sz="7200" b="1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C385E5-2B03-7E4F-83DE-870DB366E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DC6F91-EEC1-C84F-BE12-DF128553C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209731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One to One Relationship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lvl="1"/>
            <a:r>
              <a:rPr lang="en-US"/>
              <a:t>We have to use </a:t>
            </a:r>
            <a:r>
              <a:rPr lang="en-US" b="1">
                <a:solidFill>
                  <a:srgbClr val="0070C0"/>
                </a:solidFill>
              </a:rPr>
              <a:t>@OneToOne</a:t>
            </a:r>
            <a:r>
              <a:rPr lang="en-US"/>
              <a:t> annotation to denote a one-to-one relationship in the entity classes.</a:t>
            </a:r>
          </a:p>
          <a:p>
            <a:pPr lvl="1"/>
            <a:r>
              <a:rPr lang="en-US"/>
              <a:t>In hibernate there are </a:t>
            </a:r>
            <a:r>
              <a:rPr lang="en-US">
                <a:solidFill>
                  <a:srgbClr val="0070C0"/>
                </a:solidFill>
              </a:rPr>
              <a:t>3 ways</a:t>
            </a:r>
            <a:r>
              <a:rPr lang="en-US"/>
              <a:t> to create one-to-one relationships between two entities: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/>
              <a:t>Uses a foreign key column in one of the table.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/>
              <a:t>Use a third table to store mapping between first two tables.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/>
              <a:t>Uses a common primary key value in both the tables.</a:t>
            </a:r>
          </a:p>
          <a:p>
            <a:pPr lvl="1"/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89C8C-A833-F54E-B7E9-31F4A8FA7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45FF7-753E-2844-B191-B96B4B0C5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24307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One to One Relationship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lvl="1"/>
            <a:r>
              <a:rPr lang="en-US" b="1">
                <a:solidFill>
                  <a:srgbClr val="0070C0"/>
                </a:solidFill>
              </a:rPr>
              <a:t>1</a:t>
            </a:r>
            <a:r>
              <a:rPr lang="en-US"/>
              <a:t>. Uses a </a:t>
            </a:r>
            <a:r>
              <a:rPr lang="en-US">
                <a:solidFill>
                  <a:srgbClr val="0070C0"/>
                </a:solidFill>
              </a:rPr>
              <a:t>foreign key</a:t>
            </a:r>
            <a:r>
              <a:rPr lang="en-US"/>
              <a:t> column in one of the table:</a:t>
            </a:r>
          </a:p>
          <a:p>
            <a:pPr lvl="2"/>
            <a:r>
              <a:rPr lang="en-US" sz="1900"/>
              <a:t>In this kind of association, a foreign key column is created in owner entity.</a:t>
            </a:r>
          </a:p>
          <a:p>
            <a:pPr lvl="2"/>
            <a:r>
              <a:rPr lang="en-US" sz="1900"/>
              <a:t>Consider a relationship between </a:t>
            </a:r>
            <a:r>
              <a:rPr lang="en-US" sz="1900">
                <a:solidFill>
                  <a:srgbClr val="0070C0"/>
                </a:solidFill>
              </a:rPr>
              <a:t>Student</a:t>
            </a:r>
            <a:r>
              <a:rPr lang="en-US" sz="1900"/>
              <a:t> and </a:t>
            </a:r>
            <a:r>
              <a:rPr lang="en-US" sz="1900">
                <a:solidFill>
                  <a:srgbClr val="0070C0"/>
                </a:solidFill>
              </a:rPr>
              <a:t>Contact</a:t>
            </a:r>
            <a:r>
              <a:rPr lang="en-US" sz="1900"/>
              <a:t>:</a:t>
            </a:r>
          </a:p>
          <a:p>
            <a:pPr lvl="3"/>
            <a:r>
              <a:rPr lang="en-US" sz="1700"/>
              <a:t>An extra column </a:t>
            </a:r>
            <a:r>
              <a:rPr lang="en-US" sz="1700">
                <a:solidFill>
                  <a:srgbClr val="0070C0"/>
                </a:solidFill>
              </a:rPr>
              <a:t>contact_id</a:t>
            </a:r>
            <a:r>
              <a:rPr lang="en-US" sz="1700"/>
              <a:t> will be created in the student table.</a:t>
            </a:r>
          </a:p>
          <a:p>
            <a:pPr lvl="3"/>
            <a:r>
              <a:rPr lang="en-US" sz="1700"/>
              <a:t>This column will store the foreign key for the Contact table.</a:t>
            </a:r>
            <a:endParaRPr lang="en-VN" sz="17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2FE2C1-40B5-2B4F-9237-4685495E4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991" y="3983350"/>
            <a:ext cx="6866017" cy="2568317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1ABC80C-E185-5F43-BA0C-29C14FBCA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DC90D9-2F52-5B47-A3F4-90D3EE57A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301834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One to One Relationship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lvl="1"/>
            <a:r>
              <a:rPr lang="en-US"/>
              <a:t>To make such association, refer the </a:t>
            </a:r>
            <a:r>
              <a:rPr lang="en-US">
                <a:solidFill>
                  <a:srgbClr val="0070C0"/>
                </a:solidFill>
              </a:rPr>
              <a:t>Contact</a:t>
            </a:r>
            <a:r>
              <a:rPr lang="en-US"/>
              <a:t> entity in </a:t>
            </a:r>
            <a:r>
              <a:rPr lang="en-US">
                <a:solidFill>
                  <a:srgbClr val="0070C0"/>
                </a:solidFill>
              </a:rPr>
              <a:t>Student</a:t>
            </a:r>
            <a:r>
              <a:rPr lang="en-US"/>
              <a:t> class as follow:</a:t>
            </a:r>
            <a:endParaRPr lang="en-VN" sz="17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EFB912-5BC9-BE47-AC58-212F054FE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508" y="2094470"/>
            <a:ext cx="9651228" cy="4763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2C2C54-002F-444F-B8AF-9E94393D9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315" y="5531005"/>
            <a:ext cx="3070343" cy="302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DE8503-4948-194D-8166-17681C661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8315" y="5248984"/>
            <a:ext cx="1183332" cy="257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1EC345-1C6D-B742-9D00-BEC80E4C04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5958" y="4906380"/>
            <a:ext cx="8647155" cy="31782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027CB-FA48-C744-BEEF-6570464D5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992A3-C6F4-FC4D-8356-FA70CC2D4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343359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768" y="494269"/>
            <a:ext cx="10732070" cy="5882147"/>
          </a:xfrm>
        </p:spPr>
        <p:txBody>
          <a:bodyPr>
            <a:normAutofit/>
          </a:bodyPr>
          <a:lstStyle/>
          <a:p>
            <a:pPr lvl="1"/>
            <a:r>
              <a:rPr lang="en-US" sz="1800"/>
              <a:t>In this seup the Student entity is called the owner. The owner is responsible for the association column(s) update.</a:t>
            </a:r>
          </a:p>
          <a:p>
            <a:pPr lvl="1"/>
            <a:r>
              <a:rPr lang="en-US" sz="1800"/>
              <a:t>The other side is also annotated with @OneToOne annotation and the attribute </a:t>
            </a:r>
            <a:r>
              <a:rPr lang="en-US" sz="1800">
                <a:solidFill>
                  <a:srgbClr val="0070C0"/>
                </a:solidFill>
              </a:rPr>
              <a:t>mappedBy</a:t>
            </a:r>
            <a:r>
              <a:rPr lang="en-US" sz="1800"/>
              <a:t> need to be specified.</a:t>
            </a:r>
            <a:endParaRPr lang="en-VN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53E789-54C6-244D-8565-423ACA8D1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304" y="2329765"/>
            <a:ext cx="7201392" cy="4528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729DED-CBC0-BF4F-8D65-97CF2FF62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411" y="6160927"/>
            <a:ext cx="3205892" cy="3300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EFDBDF-8357-6F42-A3AC-8EECBDB7D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054" y="5844091"/>
            <a:ext cx="4169719" cy="30303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DB90E9-86ED-254A-9D3A-403A79416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F7ABB-1F5F-5F45-A725-77D4B0432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240195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4E1CB-4324-6349-B8B8-CFEE21C8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80" y="1816443"/>
            <a:ext cx="11990119" cy="47352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>
                <a:latin typeface="+mj-lt"/>
                <a:cs typeface="Calibri" panose="020F0502020204030204" pitchFamily="34" charset="0"/>
              </a:rPr>
              <a:t>One to Many</a:t>
            </a:r>
          </a:p>
          <a:p>
            <a:pPr marL="0" indent="0" algn="ctr">
              <a:buNone/>
            </a:pPr>
            <a:r>
              <a:rPr lang="en-US" sz="7200" b="1">
                <a:latin typeface="+mj-lt"/>
                <a:cs typeface="Calibri" panose="020F0502020204030204" pitchFamily="34" charset="0"/>
              </a:rPr>
              <a:t>Relationship</a:t>
            </a:r>
            <a:endParaRPr lang="en-VN" sz="7200" b="1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3CAF4A-9033-704F-8E77-6D8D3F3B8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DCA12F-DE83-8240-AE0F-B06BEB73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35941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One to Many Relationship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lvl="1"/>
            <a:r>
              <a:rPr lang="en-US"/>
              <a:t>One-to-many mapping means that one row in a table is mapped to multiple rows in another table.</a:t>
            </a:r>
          </a:p>
          <a:p>
            <a:pPr lvl="1"/>
            <a:r>
              <a:rPr lang="en-US"/>
              <a:t>In this situation, we use </a:t>
            </a:r>
            <a:r>
              <a:rPr lang="en-US">
                <a:solidFill>
                  <a:srgbClr val="0070C0"/>
                </a:solidFill>
              </a:rPr>
              <a:t>@OneToMany</a:t>
            </a:r>
            <a:r>
              <a:rPr lang="en-US"/>
              <a:t> annotation on ShoppingCart side and </a:t>
            </a:r>
            <a:r>
              <a:rPr lang="en-US">
                <a:solidFill>
                  <a:srgbClr val="0070C0"/>
                </a:solidFill>
              </a:rPr>
              <a:t>@ManyToOne</a:t>
            </a:r>
            <a:r>
              <a:rPr lang="en-US"/>
              <a:t> on Item side.</a:t>
            </a:r>
            <a:endParaRPr lang="en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31032-3F13-9948-8E41-1EC9840E7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837" y="3429000"/>
            <a:ext cx="8312326" cy="3122667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7ED630A-03B0-B747-A1AD-327473D0D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42E7680-ADF3-7C42-B004-80E440CE1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339501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ShoppingCart.java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lvl="1"/>
            <a:endParaRPr lang="en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3055A-A363-434B-BAC5-C4FBE1BEA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0" y="1121205"/>
            <a:ext cx="8318500" cy="546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280E4E-4782-FB4F-947A-1BE6E1F72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622" y="5693546"/>
            <a:ext cx="36195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35284-E0A0-0D43-B025-7334AEC33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5622" y="5196951"/>
            <a:ext cx="7505700" cy="3937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599D98-146E-B345-80AF-07E2C6846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830C9F0-FFE0-AD4F-A1D5-5BEB4AA6C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20755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Item.java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lvl="1"/>
            <a:endParaRPr lang="en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0051A2-9EC1-544B-BA81-765279DB7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00" y="1198433"/>
            <a:ext cx="7975600" cy="549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ADF093-7FBF-7047-AE51-802D595C9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976" y="5753615"/>
            <a:ext cx="3683000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9AF5C2-EC27-2840-B290-FCA5AE866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4619" y="5359573"/>
            <a:ext cx="1549400" cy="355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EF95F5-2749-6B44-9D21-938704839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619" y="4982851"/>
            <a:ext cx="6591300" cy="3810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9853497-3B6F-DC4B-987D-C5C0E3C24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8425B83-8008-C742-8A80-82450CDE9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191241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Hibernate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4E1CB-4324-6349-B8B8-CFEE21C8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768" y="1326995"/>
            <a:ext cx="10188844" cy="4584227"/>
          </a:xfrm>
        </p:spPr>
        <p:txBody>
          <a:bodyPr>
            <a:normAutofit/>
          </a:bodyPr>
          <a:lstStyle/>
          <a:p>
            <a:pPr algn="just"/>
            <a:r>
              <a:rPr lang="en-US"/>
              <a:t>Hibernate is an Object-Relational Mapping (ORM) solution for JAVA.</a:t>
            </a:r>
          </a:p>
          <a:p>
            <a:pPr algn="just"/>
            <a:r>
              <a:rPr lang="en-US"/>
              <a:t>Hibernate sits between traditional Java objects and database server to handle all the works in persisting those objects based on the appropriate O/R mechanisms and patterns.</a:t>
            </a:r>
          </a:p>
          <a:p>
            <a:pPr algn="just"/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68DC1F-F9D8-0F41-8516-6C0FA5DFF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50" y="4437402"/>
            <a:ext cx="5930900" cy="17526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8FBBC-C160-B543-AF30-293EBF45C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2DCFD15-93BB-2C43-A598-FAE94C7E1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238743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lvl="1"/>
            <a:endParaRPr lang="en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4587C8-F479-534A-87E2-3096C68E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50" y="1114544"/>
            <a:ext cx="8928100" cy="17526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F08970D-2ECA-AA4D-8183-A5FB60A83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CAF0FF-234A-8A44-8690-701EA6118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803" y="3586175"/>
            <a:ext cx="5906394" cy="300269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764CCB-04C3-0F4A-93AF-8558E4DD9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7CF3AD-BE04-8641-8F23-AE0740F64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140565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4E1CB-4324-6349-B8B8-CFEE21C8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80" y="1896533"/>
            <a:ext cx="11990119" cy="4655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>
                <a:latin typeface="+mj-lt"/>
                <a:cs typeface="Calibri" panose="020F0502020204030204" pitchFamily="34" charset="0"/>
              </a:rPr>
              <a:t>Many to Many</a:t>
            </a:r>
          </a:p>
          <a:p>
            <a:pPr marL="0" indent="0" algn="ctr">
              <a:buNone/>
            </a:pPr>
            <a:r>
              <a:rPr lang="en-US" sz="7200" b="1">
                <a:latin typeface="+mj-lt"/>
                <a:cs typeface="Calibri" panose="020F0502020204030204" pitchFamily="34" charset="0"/>
              </a:rPr>
              <a:t>Relationship</a:t>
            </a:r>
            <a:endParaRPr lang="en-VN" sz="7200" b="1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3852E-68F2-1947-AFD8-F8AD477CC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1A713-EF9E-C140-8C25-76A47F9AE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29502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Many to Many Relationship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lvl="1"/>
            <a:r>
              <a:rPr lang="en-US"/>
              <a:t>In the case of a many-to-many relationship, both sides can relate to multiple instances of the other side.</a:t>
            </a:r>
          </a:p>
          <a:p>
            <a:pPr lvl="1"/>
            <a:r>
              <a:rPr lang="en-US"/>
              <a:t>Let's take the example of user rating the app they like on App Store.</a:t>
            </a:r>
            <a:endParaRPr lang="en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67DC9C-96AC-E14E-8ED1-B48E1F7FC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651" y="3157151"/>
            <a:ext cx="8362698" cy="312266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2E534B-F935-404D-9969-45500CFCD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229443-176D-644A-BB60-9E8D4F605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239204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Many to Many Relationship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32" y="1326995"/>
            <a:ext cx="10638980" cy="5049421"/>
          </a:xfrm>
        </p:spPr>
        <p:txBody>
          <a:bodyPr>
            <a:normAutofit/>
          </a:bodyPr>
          <a:lstStyle/>
          <a:p>
            <a:pPr lvl="1"/>
            <a:r>
              <a:rPr lang="en-US"/>
              <a:t>Since both sides should be able to reference the other, we need to create a separate table to hold the foreign keys.</a:t>
            </a:r>
          </a:p>
          <a:p>
            <a:pPr lvl="1"/>
            <a:r>
              <a:rPr lang="en-US"/>
              <a:t>In some cases, the many to many relationship also have properties.</a:t>
            </a:r>
            <a:endParaRPr lang="en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05827F-4C50-4E48-8B95-00D40A51F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2" y="3348681"/>
            <a:ext cx="12192000" cy="295328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CCB57C-E31D-744C-BA6A-2E16473EA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FD3E3-3560-B644-8078-B03292187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229928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BCEA5-2F11-8A4A-9D8D-6E943B4CA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99206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DE3B51-17F6-7E4C-A119-8682F3DEE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01" y="1400512"/>
            <a:ext cx="3822700" cy="355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BE9E2E-40C0-B641-9BA0-191AB9C30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01" y="931954"/>
            <a:ext cx="1905000" cy="431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990476-E770-1A45-8312-6652DC7CC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594" y="0"/>
            <a:ext cx="6838406" cy="33716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58BFBA-7E90-ED44-9CC2-545EDAFAB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3545" y="103573"/>
            <a:ext cx="1442622" cy="288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937253-60B7-674C-83C7-12B2EB8F2D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6572" y="960092"/>
            <a:ext cx="3206857" cy="3943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764BA4-CC20-F64F-980B-8693588F7B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1858" y="2006468"/>
            <a:ext cx="3039247" cy="3069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3CD5E2-055B-614C-93F6-0F33DB0252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0715" y="3468903"/>
            <a:ext cx="2971800" cy="317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43CA47-8304-824C-8827-99AA1ACD31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287" y="3054005"/>
            <a:ext cx="1727200" cy="355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3D568B-24F9-094A-9DBD-90EBAFB84D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0030" y="2635505"/>
            <a:ext cx="2654300" cy="381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5100F0-A8C4-EF48-A6DC-2F154C2716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9413" y="2219022"/>
            <a:ext cx="4483100" cy="393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7B4732-82B8-3948-A7A5-B6726A0B4F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796" y="5444303"/>
            <a:ext cx="2540000" cy="38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D900E4D-2350-AE43-A588-1D00A19732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7487" y="5038932"/>
            <a:ext cx="1651000" cy="368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451B1E-33AB-6245-A842-1FE435CA76C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001" y="4637420"/>
            <a:ext cx="2565400" cy="393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95F5B06-5FBC-3847-B393-2AACE0F763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5752" y="4228190"/>
            <a:ext cx="4343400" cy="355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B7F1ACD-1733-2F4F-9293-0C54379A8EA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1287" y="6021060"/>
            <a:ext cx="3390900" cy="4572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7DFB5E-F325-7C4E-AC10-01CEA999A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F1518-F11E-9140-B9D6-D8AD9876F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116863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3F88BA-69B9-DC42-AFF0-AF1FDBB87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947" y="444500"/>
            <a:ext cx="9207500" cy="596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6F06B5-7B40-B64B-953E-3FE05B6E6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125" y="5314436"/>
            <a:ext cx="8140700" cy="38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454889-C234-2047-BB42-485B9898E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391" y="4839387"/>
            <a:ext cx="8458200" cy="4318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D059D9-06E6-D24C-91F9-0E6587E36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D6B1D8-1AA4-674D-9D91-F302E33AF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23859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2EE499-7462-0C4A-889B-87FFCFB03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113" y="379740"/>
            <a:ext cx="9131300" cy="596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41348F-B686-0845-88C1-EA0CEACF2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961" y="5251964"/>
            <a:ext cx="8115300" cy="43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C852C3-9C23-1F40-814A-C4E008474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3961" y="4832864"/>
            <a:ext cx="8216900" cy="4191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240724-835A-1D44-9439-EC56E6DD0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537917D-09D6-9049-9CAD-E2DE1EE6D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99503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79BD80-1988-9D4D-AB6A-15B60C07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803" y="562302"/>
            <a:ext cx="9728200" cy="586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D35215-D191-CA43-94F5-02057D590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858" y="3545016"/>
            <a:ext cx="8166100" cy="238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DB885A-EE58-F04A-A907-7A8BD8816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7927" y="4075155"/>
            <a:ext cx="2971800" cy="110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9072B5-99F2-5242-8CDC-3293565A1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7927" y="5225398"/>
            <a:ext cx="8343900" cy="406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BC3EE9-AFF8-D448-9CF3-AAC90819D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41D21B-EF11-E540-BB40-B0961333F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213603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5AB7C1-4454-4345-A4A4-1D2D8F54D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978" y="562302"/>
            <a:ext cx="4394200" cy="2006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A4B2D6-3992-014A-9311-2E3692337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873" y="562302"/>
            <a:ext cx="4318000" cy="149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68B8C4-E95C-9945-BC1E-8BAED2842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078" y="3623002"/>
            <a:ext cx="3594100" cy="3009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F02686-5E4C-1247-B89D-A628273BC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7873" y="2568902"/>
            <a:ext cx="3429000" cy="40640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DA8A20-FEFE-964A-A6BE-9E9E3BF21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12BBDBE-0380-F040-A732-2C3B6484F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113221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Hibernate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4E1CB-4324-6349-B8B8-CFEE21C8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768" y="1326995"/>
            <a:ext cx="10188844" cy="5151265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/>
              <a:t>Hibernate takes care of mapping Java classes to database tables using XML files and without writing any line of code.</a:t>
            </a:r>
          </a:p>
          <a:p>
            <a:pPr algn="just">
              <a:lnSpc>
                <a:spcPct val="150000"/>
              </a:lnSpc>
            </a:pPr>
            <a:r>
              <a:rPr lang="en-US"/>
              <a:t>Provides simple APIs for storing and retrieving Java objects directly to and from the database.</a:t>
            </a:r>
          </a:p>
          <a:p>
            <a:pPr algn="just">
              <a:lnSpc>
                <a:spcPct val="150000"/>
              </a:lnSpc>
            </a:pPr>
            <a:r>
              <a:rPr lang="en-US"/>
              <a:t>If there is change in the database or in any table, then you need to change the XML file properties only.</a:t>
            </a:r>
          </a:p>
          <a:p>
            <a:pPr algn="just">
              <a:lnSpc>
                <a:spcPct val="150000"/>
              </a:lnSpc>
            </a:pPr>
            <a:r>
              <a:rPr lang="en-US"/>
              <a:t>Abstracts away the unfamiliar SQL types and provides a way to work around familiar Java Objects.</a:t>
            </a:r>
          </a:p>
          <a:p>
            <a:pPr algn="just">
              <a:lnSpc>
                <a:spcPct val="150000"/>
              </a:lnSpc>
            </a:pPr>
            <a:r>
              <a:rPr lang="en-US"/>
              <a:t>Hibernate does not require an application server to operate.</a:t>
            </a:r>
          </a:p>
          <a:p>
            <a:pPr algn="just">
              <a:lnSpc>
                <a:spcPct val="150000"/>
              </a:lnSpc>
            </a:pPr>
            <a:r>
              <a:rPr lang="en-US"/>
              <a:t>Manipulates Complex associations of objects of your database.</a:t>
            </a:r>
          </a:p>
          <a:p>
            <a:pPr algn="just">
              <a:lnSpc>
                <a:spcPct val="150000"/>
              </a:lnSpc>
            </a:pPr>
            <a:r>
              <a:rPr lang="en-US"/>
              <a:t>Minimizes database access with smart fetching strategies.</a:t>
            </a:r>
          </a:p>
          <a:p>
            <a:pPr algn="just">
              <a:lnSpc>
                <a:spcPct val="150000"/>
              </a:lnSpc>
            </a:pPr>
            <a:r>
              <a:rPr lang="en-US"/>
              <a:t>Provides simple querying of data.</a:t>
            </a:r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73223-4716-6D48-82B9-C257D9F0F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2A9BC-0394-F046-95D6-3E6EBCA6F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106962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9F3E-6E2C-B444-83CB-4AE246D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Environment Setup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3C064-D75B-074A-A3BD-9600A370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2465C-7008-104A-99A0-990693B142C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8581E-EA38-464F-B296-82993059E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System Requirements:</a:t>
            </a:r>
          </a:p>
          <a:p>
            <a:pPr lvl="1"/>
            <a:r>
              <a:rPr lang="en-US"/>
              <a:t>Hibernate 5.2 and later versions: at least Java 1.8 and JDBC 4.2.</a:t>
            </a:r>
          </a:p>
          <a:p>
            <a:pPr lvl="1"/>
            <a:r>
              <a:rPr lang="en-US"/>
              <a:t>Hibernate 5.1 and older versions: at least Java 1.6 and JDBC 4.0.</a:t>
            </a:r>
          </a:p>
          <a:p>
            <a:r>
              <a:rPr lang="en-US"/>
              <a:t>Hibernate with Maven:</a:t>
            </a:r>
          </a:p>
          <a:p>
            <a:endParaRPr lang="en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BFBF4C-5DC0-3B4B-8386-D1AFD5403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50" y="3955422"/>
            <a:ext cx="7353300" cy="19558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697690-35DC-A84B-8296-AD27093C6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08/08/2022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FACB8C-FB79-1E46-8F45-9AC9FF27F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503111 - Chapter 3 - Hibernate</a:t>
            </a:r>
          </a:p>
        </p:txBody>
      </p:sp>
    </p:spTree>
    <p:extLst>
      <p:ext uri="{BB962C8B-B14F-4D97-AF65-F5344CB8AC3E}">
        <p14:creationId xmlns:p14="http://schemas.microsoft.com/office/powerpoint/2010/main" val="42916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{0B751C1C-C7C9-8144-8774-5A9F4EAA59C2}tf10001069</Template>
  <TotalTime>2466</TotalTime>
  <Words>2722</Words>
  <Application>Microsoft Macintosh PowerPoint</Application>
  <PresentationFormat>Widescreen</PresentationFormat>
  <Paragraphs>554</Paragraphs>
  <Slides>78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Arial</vt:lpstr>
      <vt:lpstr>Calibri</vt:lpstr>
      <vt:lpstr>Century Gothic</vt:lpstr>
      <vt:lpstr>Consolas</vt:lpstr>
      <vt:lpstr>Geeza Pro</vt:lpstr>
      <vt:lpstr>Wingdings 3</vt:lpstr>
      <vt:lpstr>Wisp</vt:lpstr>
      <vt:lpstr>503111</vt:lpstr>
      <vt:lpstr>Outline</vt:lpstr>
      <vt:lpstr>What is JDBC?</vt:lpstr>
      <vt:lpstr>What is JDBC?</vt:lpstr>
      <vt:lpstr>JDBC Pros and Cons</vt:lpstr>
      <vt:lpstr>Java ORM Frameworks</vt:lpstr>
      <vt:lpstr>Hibernate Overview</vt:lpstr>
      <vt:lpstr>Hibernate Advantages</vt:lpstr>
      <vt:lpstr>Environment Setup</vt:lpstr>
      <vt:lpstr>Environment Setup</vt:lpstr>
      <vt:lpstr>Environment Setup</vt:lpstr>
      <vt:lpstr>Environment Setup</vt:lpstr>
      <vt:lpstr>Configurations </vt:lpstr>
      <vt:lpstr>Configurations </vt:lpstr>
      <vt:lpstr>Hibernate Properties</vt:lpstr>
      <vt:lpstr>Hibernate Properties</vt:lpstr>
      <vt:lpstr>Database &amp; Dialect Property</vt:lpstr>
      <vt:lpstr>Session</vt:lpstr>
      <vt:lpstr>Session</vt:lpstr>
      <vt:lpstr>Session</vt:lpstr>
      <vt:lpstr>Persistent Classes</vt:lpstr>
      <vt:lpstr>Persistent Classes</vt:lpstr>
      <vt:lpstr>XML Mapping</vt:lpstr>
      <vt:lpstr>Annotation Mapping</vt:lpstr>
      <vt:lpstr>Annotation Mapping</vt:lpstr>
      <vt:lpstr>Common Annotations</vt:lpstr>
      <vt:lpstr>Common Annotations</vt:lpstr>
      <vt:lpstr>Common Annotations</vt:lpstr>
      <vt:lpstr>Common Annotations</vt:lpstr>
      <vt:lpstr>PowerPoint Presentation</vt:lpstr>
      <vt:lpstr>Hibernate Example</vt:lpstr>
      <vt:lpstr>Step 1. Setup the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Hibernate Query Language</vt:lpstr>
      <vt:lpstr>HQL - FROM Clause</vt:lpstr>
      <vt:lpstr>HQL - AS Clause</vt:lpstr>
      <vt:lpstr>HQL - Select Clause</vt:lpstr>
      <vt:lpstr>HQL - Where Clause</vt:lpstr>
      <vt:lpstr>HQL - OrderBy Clause</vt:lpstr>
      <vt:lpstr>HQL - GroupBy Clause</vt:lpstr>
      <vt:lpstr>HQL – Named Parameters</vt:lpstr>
      <vt:lpstr>PowerPoint Presentation</vt:lpstr>
      <vt:lpstr>The Create Operation</vt:lpstr>
      <vt:lpstr>PowerPoint Presentation</vt:lpstr>
      <vt:lpstr>The Read Operation</vt:lpstr>
      <vt:lpstr>PowerPoint Presentation</vt:lpstr>
      <vt:lpstr>The Read Operation</vt:lpstr>
      <vt:lpstr>PowerPoint Presentation</vt:lpstr>
      <vt:lpstr>The Update Operation</vt:lpstr>
      <vt:lpstr>PowerPoint Presentation</vt:lpstr>
      <vt:lpstr>The Delete Operation</vt:lpstr>
      <vt:lpstr>PowerPoint Presentation</vt:lpstr>
      <vt:lpstr>Entity Relationship</vt:lpstr>
      <vt:lpstr>PowerPoint Presentation</vt:lpstr>
      <vt:lpstr>One to One Relationship</vt:lpstr>
      <vt:lpstr>One to One Relationship</vt:lpstr>
      <vt:lpstr>One to One Relationship</vt:lpstr>
      <vt:lpstr>PowerPoint Presentation</vt:lpstr>
      <vt:lpstr>PowerPoint Presentation</vt:lpstr>
      <vt:lpstr>One to Many Relationship</vt:lpstr>
      <vt:lpstr>ShoppingCart.java</vt:lpstr>
      <vt:lpstr>Item.java</vt:lpstr>
      <vt:lpstr>PowerPoint Presentation</vt:lpstr>
      <vt:lpstr>PowerPoint Presentation</vt:lpstr>
      <vt:lpstr>Many to Many Relationship</vt:lpstr>
      <vt:lpstr>Many to Many Relationship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 Van Manh</dc:creator>
  <cp:lastModifiedBy>Mai Van Manh</cp:lastModifiedBy>
  <cp:revision>601</cp:revision>
  <dcterms:created xsi:type="dcterms:W3CDTF">2020-02-23T14:42:24Z</dcterms:created>
  <dcterms:modified xsi:type="dcterms:W3CDTF">2022-08-09T02:42:48Z</dcterms:modified>
</cp:coreProperties>
</file>